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2" r:id="rId3"/>
    <p:sldId id="257" r:id="rId4"/>
    <p:sldId id="258" r:id="rId5"/>
    <p:sldId id="264" r:id="rId6"/>
    <p:sldId id="259" r:id="rId7"/>
    <p:sldId id="260" r:id="rId8"/>
    <p:sldId id="261"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73" autoAdjust="0"/>
  </p:normalViewPr>
  <p:slideViewPr>
    <p:cSldViewPr>
      <p:cViewPr>
        <p:scale>
          <a:sx n="109" d="100"/>
          <a:sy n="109" d="100"/>
        </p:scale>
        <p:origin x="-7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3D961C-32D2-4011-85D1-F70C2CA00406}" type="datetimeFigureOut">
              <a:rPr lang="en-US" smtClean="0"/>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4FCCFA-8053-4E2E-8323-AF2ACDD647F1}" type="slidenum">
              <a:rPr lang="en-US" smtClean="0"/>
              <a:t>‹#›</a:t>
            </a:fld>
            <a:endParaRPr lang="en-US"/>
          </a:p>
        </p:txBody>
      </p:sp>
    </p:spTree>
    <p:extLst>
      <p:ext uri="{BB962C8B-B14F-4D97-AF65-F5344CB8AC3E}">
        <p14:creationId xmlns:p14="http://schemas.microsoft.com/office/powerpoint/2010/main" val="1331384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nontraditional, graduate and professional students, the standard cost of attendance does not always meet their need. Child Care, SNAP benefits, grad credential/licensure, unemployment and other issues may require the use of professional judgment. This panel will discuss some unusual cost of attendance situation that required special consideration.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094FCCFA-8053-4E2E-8323-AF2ACDD647F1}" type="slidenum">
              <a:rPr lang="en-US" smtClean="0"/>
              <a:t>1</a:t>
            </a:fld>
            <a:endParaRPr lang="en-US"/>
          </a:p>
        </p:txBody>
      </p:sp>
    </p:spTree>
    <p:extLst>
      <p:ext uri="{BB962C8B-B14F-4D97-AF65-F5344CB8AC3E}">
        <p14:creationId xmlns:p14="http://schemas.microsoft.com/office/powerpoint/2010/main" val="1607683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tough economic</a:t>
            </a:r>
            <a:r>
              <a:rPr lang="en-US" baseline="0" dirty="0" smtClean="0"/>
              <a:t> times, many people turn to education. Colleges and universities are seeing record enrollments.  Many adults return to college to finish bachelor’s degrees that they put on hold years ago to enter fulfilling careers.  Layoffs, extended unemployment, and job security and financial fears that accompany a turbulent economy have made many adults flock to college as a way of gaining skills and credentials and safely weathering this economic storm.  And it’s not just undergraduate institutions anymore.  Graduate school’s are matriculating more nontraditional, older and more experienced students for those same reasons.  An advanced degree or credential can make a job applicant more competitive. </a:t>
            </a:r>
            <a:r>
              <a:rPr lang="en-US" dirty="0" smtClean="0"/>
              <a:t>School’s curriculum and resources</a:t>
            </a:r>
            <a:r>
              <a:rPr lang="en-US" baseline="0" dirty="0" smtClean="0"/>
              <a:t> are not standard.  Resources and support available at one school may not be available at another.  That’s one way school’s differentiate – making a good school a great school.  </a:t>
            </a:r>
            <a:r>
              <a:rPr lang="en-US" dirty="0" smtClean="0"/>
              <a:t>It’s important to reflect on the community within the school and an environment of</a:t>
            </a:r>
            <a:r>
              <a:rPr lang="en-US" baseline="0" dirty="0" smtClean="0"/>
              <a:t> s</a:t>
            </a:r>
            <a:r>
              <a:rPr lang="en-US" dirty="0" smtClean="0"/>
              <a:t>upport.  See SLS the </a:t>
            </a:r>
            <a:r>
              <a:rPr lang="en-US" dirty="0" err="1" smtClean="0"/>
              <a:t>fayeMOUS</a:t>
            </a:r>
            <a:r>
              <a:rPr lang="en-US" dirty="0" smtClean="0"/>
              <a:t> SLS</a:t>
            </a:r>
            <a:r>
              <a:rPr lang="en-US" baseline="0" dirty="0" smtClean="0"/>
              <a:t> Admissions Blog</a:t>
            </a:r>
            <a:endParaRPr lang="en-US" dirty="0"/>
          </a:p>
        </p:txBody>
      </p:sp>
      <p:sp>
        <p:nvSpPr>
          <p:cNvPr id="4" name="Slide Number Placeholder 3"/>
          <p:cNvSpPr>
            <a:spLocks noGrp="1"/>
          </p:cNvSpPr>
          <p:nvPr>
            <p:ph type="sldNum" sz="quarter" idx="10"/>
          </p:nvPr>
        </p:nvSpPr>
        <p:spPr/>
        <p:txBody>
          <a:bodyPr/>
          <a:lstStyle/>
          <a:p>
            <a:fld id="{094FCCFA-8053-4E2E-8323-AF2ACDD647F1}" type="slidenum">
              <a:rPr lang="en-US" smtClean="0"/>
              <a:t>2</a:t>
            </a:fld>
            <a:endParaRPr lang="en-US"/>
          </a:p>
        </p:txBody>
      </p:sp>
    </p:spTree>
    <p:extLst>
      <p:ext uri="{BB962C8B-B14F-4D97-AF65-F5344CB8AC3E}">
        <p14:creationId xmlns:p14="http://schemas.microsoft.com/office/powerpoint/2010/main" val="883047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Sample of a standard budget.  Basic</a:t>
            </a:r>
            <a:r>
              <a:rPr lang="en-US" baseline="0" dirty="0" smtClean="0"/>
              <a:t> and if eligible, students can receive financial aid up to the cost of attendance.</a:t>
            </a:r>
          </a:p>
          <a:p>
            <a:r>
              <a:rPr lang="en-US" baseline="0" dirty="0" smtClean="0"/>
              <a:t>Allowable fees, student body fees for access to library and health facilities, etc. If and how school’s fund expenses outside the standard budget vary widely based on the school’s resources and policy.</a:t>
            </a:r>
            <a:endParaRPr lang="en-US" dirty="0"/>
          </a:p>
        </p:txBody>
      </p:sp>
      <p:sp>
        <p:nvSpPr>
          <p:cNvPr id="4" name="Slide Number Placeholder 3"/>
          <p:cNvSpPr>
            <a:spLocks noGrp="1"/>
          </p:cNvSpPr>
          <p:nvPr>
            <p:ph type="sldNum" sz="quarter" idx="10"/>
          </p:nvPr>
        </p:nvSpPr>
        <p:spPr/>
        <p:txBody>
          <a:bodyPr/>
          <a:lstStyle/>
          <a:p>
            <a:fld id="{094FCCFA-8053-4E2E-8323-AF2ACDD647F1}" type="slidenum">
              <a:rPr lang="en-US" smtClean="0"/>
              <a:t>3</a:t>
            </a:fld>
            <a:endParaRPr lang="en-US"/>
          </a:p>
        </p:txBody>
      </p:sp>
    </p:spTree>
    <p:extLst>
      <p:ext uri="{BB962C8B-B14F-4D97-AF65-F5344CB8AC3E}">
        <p14:creationId xmlns:p14="http://schemas.microsoft.com/office/powerpoint/2010/main" val="3698441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students advance</a:t>
            </a:r>
            <a:r>
              <a:rPr lang="en-US" baseline="0" dirty="0" smtClean="0"/>
              <a:t> in their training, they may have additional expenses.  Student with dependents or unemployed spouses caring for infant children, must also provide for their families.  What responsibilities does the school have to help them find all the available resources.  Many school’s have a graduate student life </a:t>
            </a:r>
            <a:r>
              <a:rPr lang="en-US" baseline="0" dirty="0" err="1" smtClean="0"/>
              <a:t>offiec</a:t>
            </a:r>
            <a:r>
              <a:rPr lang="en-US" baseline="0" dirty="0" smtClean="0"/>
              <a:t> that serves as a resource center for these areas.  The FAO should have knowledge of these resources and work closely with these offices.</a:t>
            </a:r>
            <a:endParaRPr lang="en-US" dirty="0"/>
          </a:p>
        </p:txBody>
      </p:sp>
      <p:sp>
        <p:nvSpPr>
          <p:cNvPr id="4" name="Slide Number Placeholder 3"/>
          <p:cNvSpPr>
            <a:spLocks noGrp="1"/>
          </p:cNvSpPr>
          <p:nvPr>
            <p:ph type="sldNum" sz="quarter" idx="10"/>
          </p:nvPr>
        </p:nvSpPr>
        <p:spPr/>
        <p:txBody>
          <a:bodyPr/>
          <a:lstStyle/>
          <a:p>
            <a:fld id="{094FCCFA-8053-4E2E-8323-AF2ACDD647F1}" type="slidenum">
              <a:rPr lang="en-US" smtClean="0"/>
              <a:t>4</a:t>
            </a:fld>
            <a:endParaRPr lang="en-US"/>
          </a:p>
        </p:txBody>
      </p:sp>
    </p:spTree>
    <p:extLst>
      <p:ext uri="{BB962C8B-B14F-4D97-AF65-F5344CB8AC3E}">
        <p14:creationId xmlns:p14="http://schemas.microsoft.com/office/powerpoint/2010/main" val="3345910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C3: Income Protection Allowance – 2013-14 EFC Formula Guide</a:t>
            </a:r>
            <a:endParaRPr lang="en-US" dirty="0"/>
          </a:p>
        </p:txBody>
      </p:sp>
      <p:sp>
        <p:nvSpPr>
          <p:cNvPr id="4" name="Slide Number Placeholder 3"/>
          <p:cNvSpPr>
            <a:spLocks noGrp="1"/>
          </p:cNvSpPr>
          <p:nvPr>
            <p:ph type="sldNum" sz="quarter" idx="10"/>
          </p:nvPr>
        </p:nvSpPr>
        <p:spPr/>
        <p:txBody>
          <a:bodyPr/>
          <a:lstStyle/>
          <a:p>
            <a:fld id="{094FCCFA-8053-4E2E-8323-AF2ACDD647F1}" type="slidenum">
              <a:rPr lang="en-US" smtClean="0"/>
              <a:t>5</a:t>
            </a:fld>
            <a:endParaRPr lang="en-US"/>
          </a:p>
        </p:txBody>
      </p:sp>
    </p:spTree>
    <p:extLst>
      <p:ext uri="{BB962C8B-B14F-4D97-AF65-F5344CB8AC3E}">
        <p14:creationId xmlns:p14="http://schemas.microsoft.com/office/powerpoint/2010/main" val="1160694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Until recently, I had never heard of students with families applying for SNAP benefits.  This year I have had three requests explaining to their social</a:t>
            </a:r>
            <a:r>
              <a:rPr lang="en-US" baseline="0" dirty="0" smtClean="0"/>
              <a:t> worker that financial aid is not earned income.  We do not include SNAP benefits as a resource in our COA.  While I haven’t advised married students to apply for SNAP benefits, it is a resource that </a:t>
            </a:r>
            <a:r>
              <a:rPr lang="en-US" baseline="0" smtClean="0"/>
              <a:t>eligible students </a:t>
            </a:r>
            <a:r>
              <a:rPr lang="en-US" baseline="0" dirty="0" smtClean="0"/>
              <a:t>should know about.</a:t>
            </a:r>
            <a:endParaRPr lang="en-US" dirty="0"/>
          </a:p>
        </p:txBody>
      </p:sp>
      <p:sp>
        <p:nvSpPr>
          <p:cNvPr id="4" name="Slide Number Placeholder 3"/>
          <p:cNvSpPr>
            <a:spLocks noGrp="1"/>
          </p:cNvSpPr>
          <p:nvPr>
            <p:ph type="sldNum" sz="quarter" idx="10"/>
          </p:nvPr>
        </p:nvSpPr>
        <p:spPr/>
        <p:txBody>
          <a:bodyPr/>
          <a:lstStyle/>
          <a:p>
            <a:fld id="{094FCCFA-8053-4E2E-8323-AF2ACDD647F1}" type="slidenum">
              <a:rPr lang="en-US" smtClean="0"/>
              <a:t>6</a:t>
            </a:fld>
            <a:endParaRPr lang="en-US"/>
          </a:p>
        </p:txBody>
      </p:sp>
    </p:spTree>
    <p:extLst>
      <p:ext uri="{BB962C8B-B14F-4D97-AF65-F5344CB8AC3E}">
        <p14:creationId xmlns:p14="http://schemas.microsoft.com/office/powerpoint/2010/main" val="2496328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Commentary</a:t>
            </a:r>
            <a:r>
              <a:rPr lang="en-US" baseline="0" dirty="0" smtClean="0"/>
              <a:t> and reference attributed to…</a:t>
            </a:r>
            <a:endParaRPr lang="en-US" dirty="0"/>
          </a:p>
        </p:txBody>
      </p:sp>
      <p:sp>
        <p:nvSpPr>
          <p:cNvPr id="4" name="Slide Number Placeholder 3"/>
          <p:cNvSpPr>
            <a:spLocks noGrp="1"/>
          </p:cNvSpPr>
          <p:nvPr>
            <p:ph type="sldNum" sz="quarter" idx="10"/>
          </p:nvPr>
        </p:nvSpPr>
        <p:spPr/>
        <p:txBody>
          <a:bodyPr/>
          <a:lstStyle/>
          <a:p>
            <a:fld id="{094FCCFA-8053-4E2E-8323-AF2ACDD647F1}" type="slidenum">
              <a:rPr lang="en-US" smtClean="0"/>
              <a:t>9</a:t>
            </a:fld>
            <a:endParaRPr lang="en-US"/>
          </a:p>
        </p:txBody>
      </p:sp>
    </p:spTree>
    <p:extLst>
      <p:ext uri="{BB962C8B-B14F-4D97-AF65-F5344CB8AC3E}">
        <p14:creationId xmlns:p14="http://schemas.microsoft.com/office/powerpoint/2010/main" val="136356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9375E1-76DF-4531-A346-31C0DBD6480A}"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258610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375E1-76DF-4531-A346-31C0DBD6480A}"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3032250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375E1-76DF-4531-A346-31C0DBD6480A}"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125000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375E1-76DF-4531-A346-31C0DBD6480A}"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182384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9375E1-76DF-4531-A346-31C0DBD6480A}"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322255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9375E1-76DF-4531-A346-31C0DBD6480A}" type="datetimeFigureOut">
              <a:rPr lang="en-US" smtClean="0"/>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303054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9375E1-76DF-4531-A346-31C0DBD6480A}" type="datetimeFigureOut">
              <a:rPr lang="en-US" smtClean="0"/>
              <a:t>12/9/2013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58139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9375E1-76DF-4531-A346-31C0DBD6480A}" type="datetimeFigureOut">
              <a:rPr lang="en-US" smtClean="0"/>
              <a:t>12/9/2013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132381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375E1-76DF-4531-A346-31C0DBD6480A}" type="datetimeFigureOut">
              <a:rPr lang="en-US" smtClean="0"/>
              <a:t>12/9/2013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415114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375E1-76DF-4531-A346-31C0DBD6480A}" type="datetimeFigureOut">
              <a:rPr lang="en-US" smtClean="0"/>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1593360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375E1-76DF-4531-A346-31C0DBD6480A}" type="datetimeFigureOut">
              <a:rPr lang="en-US" smtClean="0"/>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3F42E-94F8-4809-B28D-1F19F11E16EF}" type="slidenum">
              <a:rPr lang="en-US" smtClean="0"/>
              <a:t>‹#›</a:t>
            </a:fld>
            <a:endParaRPr lang="en-US"/>
          </a:p>
        </p:txBody>
      </p:sp>
    </p:spTree>
    <p:extLst>
      <p:ext uri="{BB962C8B-B14F-4D97-AF65-F5344CB8AC3E}">
        <p14:creationId xmlns:p14="http://schemas.microsoft.com/office/powerpoint/2010/main" val="3768618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375E1-76DF-4531-A346-31C0DBD6480A}" type="datetimeFigureOut">
              <a:rPr lang="en-US" smtClean="0"/>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3F42E-94F8-4809-B28D-1F19F11E16EF}" type="slidenum">
              <a:rPr lang="en-US" smtClean="0"/>
              <a:t>‹#›</a:t>
            </a:fld>
            <a:endParaRPr lang="en-US"/>
          </a:p>
        </p:txBody>
      </p:sp>
    </p:spTree>
    <p:extLst>
      <p:ext uri="{BB962C8B-B14F-4D97-AF65-F5344CB8AC3E}">
        <p14:creationId xmlns:p14="http://schemas.microsoft.com/office/powerpoint/2010/main" val="3599496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62000"/>
            <a:ext cx="7462982" cy="1470025"/>
          </a:xfrm>
        </p:spPr>
        <p:txBody>
          <a:bodyPr>
            <a:normAutofit fontScale="90000"/>
          </a:bodyPr>
          <a:lstStyle/>
          <a:p>
            <a:r>
              <a:rPr lang="en-US" dirty="0" smtClean="0"/>
              <a:t>Cost of Attendance for </a:t>
            </a:r>
            <a:br>
              <a:rPr lang="en-US" dirty="0" smtClean="0"/>
            </a:br>
            <a:r>
              <a:rPr lang="en-US" dirty="0" smtClean="0"/>
              <a:t>Nontraditional Graduate Students</a:t>
            </a:r>
            <a:endParaRPr lang="en-US" dirty="0"/>
          </a:p>
        </p:txBody>
      </p:sp>
      <p:sp>
        <p:nvSpPr>
          <p:cNvPr id="3" name="Subtitle 2"/>
          <p:cNvSpPr>
            <a:spLocks noGrp="1"/>
          </p:cNvSpPr>
          <p:nvPr>
            <p:ph type="subTitle" idx="1"/>
          </p:nvPr>
        </p:nvSpPr>
        <p:spPr>
          <a:xfrm>
            <a:off x="2057400" y="3048000"/>
            <a:ext cx="6400800" cy="3124200"/>
          </a:xfrm>
        </p:spPr>
        <p:txBody>
          <a:bodyPr>
            <a:normAutofit fontScale="47500" lnSpcReduction="20000"/>
          </a:bodyPr>
          <a:lstStyle/>
          <a:p>
            <a:pPr algn="l"/>
            <a:r>
              <a:rPr lang="en-US" dirty="0" smtClean="0"/>
              <a:t>Presenters:</a:t>
            </a:r>
            <a:endParaRPr lang="en-US" dirty="0"/>
          </a:p>
          <a:p>
            <a:pPr algn="l"/>
            <a:r>
              <a:rPr lang="en-US" dirty="0" smtClean="0"/>
              <a:t>Wayne Mahoney</a:t>
            </a:r>
          </a:p>
          <a:p>
            <a:pPr algn="l"/>
            <a:r>
              <a:rPr lang="en-US" dirty="0" smtClean="0"/>
              <a:t> Assistant Dean for Financial Aid</a:t>
            </a:r>
          </a:p>
          <a:p>
            <a:pPr algn="l"/>
            <a:r>
              <a:rPr lang="en-US" dirty="0" smtClean="0"/>
              <a:t> Southwestern Law School</a:t>
            </a:r>
          </a:p>
          <a:p>
            <a:pPr algn="l"/>
            <a:endParaRPr lang="en-US" dirty="0" smtClean="0"/>
          </a:p>
          <a:p>
            <a:pPr algn="l"/>
            <a:r>
              <a:rPr lang="en-US" dirty="0" smtClean="0"/>
              <a:t>Martha C. Trujillo, MPA</a:t>
            </a:r>
          </a:p>
          <a:p>
            <a:pPr algn="l"/>
            <a:r>
              <a:rPr lang="en-US" dirty="0" smtClean="0"/>
              <a:t>Director of Financial Aid</a:t>
            </a:r>
          </a:p>
          <a:p>
            <a:pPr algn="l"/>
            <a:r>
              <a:rPr lang="en-US" dirty="0" smtClean="0"/>
              <a:t>Stanford University School of Medicine</a:t>
            </a:r>
          </a:p>
          <a:p>
            <a:pPr algn="l"/>
            <a:endParaRPr lang="en-US" dirty="0"/>
          </a:p>
          <a:p>
            <a:pPr algn="l"/>
            <a:r>
              <a:rPr lang="en-US" dirty="0" smtClean="0"/>
              <a:t>Moderator:</a:t>
            </a:r>
          </a:p>
          <a:p>
            <a:pPr algn="l"/>
            <a:r>
              <a:rPr lang="en-US" dirty="0" smtClean="0"/>
              <a:t>Lina </a:t>
            </a:r>
            <a:r>
              <a:rPr lang="en-US" dirty="0" err="1" smtClean="0"/>
              <a:t>Bojorquez</a:t>
            </a:r>
            <a:endParaRPr lang="en-US" dirty="0" smtClean="0"/>
          </a:p>
          <a:p>
            <a:pPr algn="l"/>
            <a:r>
              <a:rPr lang="en-US" dirty="0" smtClean="0"/>
              <a:t>Southwestern Law School</a:t>
            </a:r>
            <a:endParaRPr lang="en-US" dirty="0"/>
          </a:p>
        </p:txBody>
      </p:sp>
    </p:spTree>
    <p:extLst>
      <p:ext uri="{BB962C8B-B14F-4D97-AF65-F5344CB8AC3E}">
        <p14:creationId xmlns:p14="http://schemas.microsoft.com/office/powerpoint/2010/main" val="71852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391400" cy="1189038"/>
          </a:xfrm>
        </p:spPr>
        <p:txBody>
          <a:bodyPr/>
          <a:lstStyle/>
          <a:p>
            <a:r>
              <a:rPr lang="en-US" dirty="0" smtClean="0"/>
              <a:t>Nontraditional Student</a:t>
            </a:r>
            <a:endParaRPr lang="en-US" dirty="0"/>
          </a:p>
        </p:txBody>
      </p:sp>
      <p:sp>
        <p:nvSpPr>
          <p:cNvPr id="3" name="Content Placeholder 2"/>
          <p:cNvSpPr>
            <a:spLocks noGrp="1"/>
          </p:cNvSpPr>
          <p:nvPr>
            <p:ph idx="1"/>
          </p:nvPr>
        </p:nvSpPr>
        <p:spPr>
          <a:xfrm>
            <a:off x="1295400" y="1676400"/>
            <a:ext cx="7391400" cy="4449763"/>
          </a:xfrm>
        </p:spPr>
        <p:txBody>
          <a:bodyPr>
            <a:normAutofit lnSpcReduction="10000"/>
          </a:bodyPr>
          <a:lstStyle/>
          <a:p>
            <a:r>
              <a:rPr lang="en-US" dirty="0" smtClean="0"/>
              <a:t>Older student with assets </a:t>
            </a:r>
          </a:p>
          <a:p>
            <a:r>
              <a:rPr lang="en-US" dirty="0" smtClean="0"/>
              <a:t>Second Career</a:t>
            </a:r>
          </a:p>
          <a:p>
            <a:r>
              <a:rPr lang="en-US" dirty="0" smtClean="0"/>
              <a:t>Married</a:t>
            </a:r>
          </a:p>
          <a:p>
            <a:r>
              <a:rPr lang="en-US" dirty="0" smtClean="0"/>
              <a:t>Married w/children</a:t>
            </a:r>
          </a:p>
          <a:p>
            <a:r>
              <a:rPr lang="en-US" dirty="0" smtClean="0"/>
              <a:t>Single w/children</a:t>
            </a:r>
          </a:p>
          <a:p>
            <a:r>
              <a:rPr lang="en-US" dirty="0" smtClean="0"/>
              <a:t>Divorced w/spousal and/or child support</a:t>
            </a:r>
          </a:p>
          <a:p>
            <a:r>
              <a:rPr lang="en-US" dirty="0" smtClean="0"/>
              <a:t>Student prime support of parents or other family members</a:t>
            </a:r>
          </a:p>
          <a:p>
            <a:endParaRPr lang="en-US" dirty="0"/>
          </a:p>
        </p:txBody>
      </p:sp>
    </p:spTree>
    <p:extLst>
      <p:ext uri="{BB962C8B-B14F-4D97-AF65-F5344CB8AC3E}">
        <p14:creationId xmlns:p14="http://schemas.microsoft.com/office/powerpoint/2010/main" val="2749039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81000"/>
            <a:ext cx="8229600" cy="1143000"/>
          </a:xfrm>
        </p:spPr>
        <p:txBody>
          <a:bodyPr/>
          <a:lstStyle/>
          <a:p>
            <a:r>
              <a:rPr lang="en-US" dirty="0" smtClean="0"/>
              <a:t>Standard Budgets</a:t>
            </a:r>
            <a:endParaRPr lang="en-US" dirty="0"/>
          </a:p>
        </p:txBody>
      </p:sp>
      <p:sp>
        <p:nvSpPr>
          <p:cNvPr id="3" name="Content Placeholder 2"/>
          <p:cNvSpPr>
            <a:spLocks noGrp="1"/>
          </p:cNvSpPr>
          <p:nvPr>
            <p:ph idx="1"/>
          </p:nvPr>
        </p:nvSpPr>
        <p:spPr>
          <a:xfrm>
            <a:off x="1371600" y="1600200"/>
            <a:ext cx="7315200" cy="4525963"/>
          </a:xfrm>
        </p:spPr>
        <p:txBody>
          <a:bodyPr/>
          <a:lstStyle/>
          <a:p>
            <a:r>
              <a:rPr lang="en-US" dirty="0" smtClean="0"/>
              <a:t>Tuition</a:t>
            </a:r>
          </a:p>
          <a:p>
            <a:r>
              <a:rPr lang="en-US" dirty="0" smtClean="0"/>
              <a:t>Room &amp; Board</a:t>
            </a:r>
          </a:p>
          <a:p>
            <a:r>
              <a:rPr lang="en-US" dirty="0" smtClean="0"/>
              <a:t>Books &amp; Supplies</a:t>
            </a:r>
          </a:p>
          <a:p>
            <a:r>
              <a:rPr lang="en-US" dirty="0" smtClean="0"/>
              <a:t>Health &amp; Disability Insurance</a:t>
            </a:r>
          </a:p>
          <a:p>
            <a:r>
              <a:rPr lang="en-US" dirty="0" smtClean="0"/>
              <a:t>Allowable Fees</a:t>
            </a:r>
          </a:p>
          <a:p>
            <a:r>
              <a:rPr lang="en-US" dirty="0" smtClean="0"/>
              <a:t>Transportation Allowance</a:t>
            </a:r>
            <a:endParaRPr lang="en-US" dirty="0"/>
          </a:p>
        </p:txBody>
      </p:sp>
    </p:spTree>
    <p:extLst>
      <p:ext uri="{BB962C8B-B14F-4D97-AF65-F5344CB8AC3E}">
        <p14:creationId xmlns:p14="http://schemas.microsoft.com/office/powerpoint/2010/main" val="1307229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7391400" cy="1112838"/>
          </a:xfrm>
        </p:spPr>
        <p:txBody>
          <a:bodyPr/>
          <a:lstStyle/>
          <a:p>
            <a:r>
              <a:rPr lang="en-US" dirty="0" smtClean="0"/>
              <a:t>Budget Adjustments</a:t>
            </a:r>
            <a:endParaRPr lang="en-US" dirty="0"/>
          </a:p>
        </p:txBody>
      </p:sp>
      <p:sp>
        <p:nvSpPr>
          <p:cNvPr id="3" name="Content Placeholder 2"/>
          <p:cNvSpPr>
            <a:spLocks noGrp="1"/>
          </p:cNvSpPr>
          <p:nvPr>
            <p:ph idx="1"/>
          </p:nvPr>
        </p:nvSpPr>
        <p:spPr>
          <a:xfrm>
            <a:off x="1295400" y="1600200"/>
            <a:ext cx="7391400" cy="4525963"/>
          </a:xfrm>
        </p:spPr>
        <p:txBody>
          <a:bodyPr>
            <a:normAutofit/>
          </a:bodyPr>
          <a:lstStyle/>
          <a:p>
            <a:r>
              <a:rPr lang="en-US" dirty="0" smtClean="0"/>
              <a:t>Dependent Care</a:t>
            </a:r>
          </a:p>
          <a:p>
            <a:r>
              <a:rPr lang="en-US" dirty="0" smtClean="0"/>
              <a:t>Child Care</a:t>
            </a:r>
          </a:p>
          <a:p>
            <a:r>
              <a:rPr lang="en-US" dirty="0" smtClean="0"/>
              <a:t>Alimony/Child Support</a:t>
            </a:r>
          </a:p>
          <a:p>
            <a:endParaRPr lang="en-US" dirty="0" smtClean="0"/>
          </a:p>
          <a:p>
            <a:endParaRPr lang="en-US" dirty="0"/>
          </a:p>
        </p:txBody>
      </p:sp>
    </p:spTree>
    <p:extLst>
      <p:ext uri="{BB962C8B-B14F-4D97-AF65-F5344CB8AC3E}">
        <p14:creationId xmlns:p14="http://schemas.microsoft.com/office/powerpoint/2010/main" val="2317669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7239000" cy="1143000"/>
          </a:xfrm>
        </p:spPr>
        <p:txBody>
          <a:bodyPr>
            <a:normAutofit fontScale="90000"/>
          </a:bodyPr>
          <a:lstStyle/>
          <a:p>
            <a:r>
              <a:rPr lang="en-US" dirty="0" smtClean="0"/>
              <a:t/>
            </a:r>
            <a:br>
              <a:rPr lang="en-US" dirty="0" smtClean="0"/>
            </a:br>
            <a:r>
              <a:rPr lang="en-US" dirty="0" smtClean="0"/>
              <a:t>Sample Dependent Care Allowance Calculation</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0152220"/>
              </p:ext>
            </p:extLst>
          </p:nvPr>
        </p:nvGraphicFramePr>
        <p:xfrm>
          <a:off x="1524000" y="1447804"/>
          <a:ext cx="7467600" cy="5486387"/>
        </p:xfrm>
        <a:graphic>
          <a:graphicData uri="http://schemas.openxmlformats.org/drawingml/2006/table">
            <a:tbl>
              <a:tblPr>
                <a:tableStyleId>{5C22544A-7EE6-4342-B048-85BDC9FD1C3A}</a:tableStyleId>
              </a:tblPr>
              <a:tblGrid>
                <a:gridCol w="666874"/>
                <a:gridCol w="823173"/>
                <a:gridCol w="948211"/>
                <a:gridCol w="927371"/>
                <a:gridCol w="833593"/>
                <a:gridCol w="1111458"/>
                <a:gridCol w="1292067"/>
                <a:gridCol w="864853"/>
              </a:tblGrid>
              <a:tr h="142724">
                <a:tc gridSpan="4">
                  <a:txBody>
                    <a:bodyPr/>
                    <a:lstStyle/>
                    <a:p>
                      <a:pPr algn="l" fontAlgn="b"/>
                      <a:r>
                        <a:rPr lang="en-US" sz="700" u="none" strike="noStrike" dirty="0">
                          <a:effectLst/>
                        </a:rPr>
                        <a:t>Dependent Allowance Table  2013-14</a:t>
                      </a:r>
                      <a:endParaRPr lang="en-US" sz="700" b="1" i="0" u="none" strike="noStrike" dirty="0">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r>
              <a:tr h="138027">
                <a:tc>
                  <a:txBody>
                    <a:bodyPr/>
                    <a:lstStyle/>
                    <a:p>
                      <a:pPr algn="l" fontAlgn="b"/>
                      <a:endParaRPr lang="en-US" sz="600" b="1" i="1"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sng" strike="noStrike">
                        <a:effectLst/>
                        <a:latin typeface="Arial"/>
                      </a:endParaRPr>
                    </a:p>
                  </a:txBody>
                  <a:tcPr marL="5525" marR="5525" marT="5525" marB="0" anchor="b"/>
                </a:tc>
                <a:tc>
                  <a:txBody>
                    <a:bodyPr/>
                    <a:lstStyle/>
                    <a:p>
                      <a:pPr algn="l" fontAlgn="b"/>
                      <a:endParaRPr lang="en-US" sz="600" b="0" i="0" u="sng" strike="noStrike">
                        <a:effectLst/>
                        <a:latin typeface="Arial"/>
                      </a:endParaRPr>
                    </a:p>
                  </a:txBody>
                  <a:tcPr marL="5525" marR="5525" marT="5525" marB="0" anchor="b"/>
                </a:tc>
                <a:tc>
                  <a:txBody>
                    <a:bodyPr/>
                    <a:lstStyle/>
                    <a:p>
                      <a:pPr algn="l" fontAlgn="b"/>
                      <a:endParaRPr lang="en-US" sz="600" b="0" i="0" u="sng" strike="noStrike">
                        <a:effectLst/>
                        <a:latin typeface="Arial"/>
                      </a:endParaRPr>
                    </a:p>
                  </a:txBody>
                  <a:tcPr marL="5525" marR="5525" marT="5525" marB="0" anchor="b"/>
                </a:tc>
                <a:tc>
                  <a:txBody>
                    <a:bodyPr/>
                    <a:lstStyle/>
                    <a:p>
                      <a:pPr algn="l" fontAlgn="b"/>
                      <a:endParaRPr lang="en-US" sz="600" b="0" i="0" u="sng" strike="noStrike">
                        <a:effectLst/>
                        <a:latin typeface="Arial"/>
                      </a:endParaRPr>
                    </a:p>
                  </a:txBody>
                  <a:tcPr marL="5525" marR="5525" marT="5525" marB="0" anchor="b"/>
                </a:tc>
                <a:tc>
                  <a:txBody>
                    <a:bodyPr/>
                    <a:lstStyle/>
                    <a:p>
                      <a:pPr algn="l" fontAlgn="b"/>
                      <a:endParaRPr lang="en-US" sz="700" b="0" i="0" u="sng" strike="noStrike">
                        <a:effectLst/>
                        <a:latin typeface="Arial"/>
                      </a:endParaRPr>
                    </a:p>
                  </a:txBody>
                  <a:tcPr marL="5525" marR="5525" marT="5525" marB="0" anchor="b"/>
                </a:tc>
                <a:tc>
                  <a:txBody>
                    <a:bodyPr/>
                    <a:lstStyle/>
                    <a:p>
                      <a:pPr algn="l" fontAlgn="b"/>
                      <a:endParaRPr lang="en-US" sz="600" b="0" i="0" u="sng" strike="noStrike">
                        <a:effectLst/>
                        <a:latin typeface="Arial"/>
                      </a:endParaRPr>
                    </a:p>
                  </a:txBody>
                  <a:tcPr marL="5525" marR="5525" marT="5525" marB="0" anchor="b"/>
                </a:tc>
              </a:tr>
              <a:tr h="142724">
                <a:tc>
                  <a:txBody>
                    <a:bodyPr/>
                    <a:lstStyle/>
                    <a:p>
                      <a:pPr algn="l" fontAlgn="b"/>
                      <a:endParaRPr lang="en-US" sz="600" b="1" i="1"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sng" strike="noStrike">
                        <a:effectLst/>
                        <a:latin typeface="Arial"/>
                      </a:endParaRPr>
                    </a:p>
                  </a:txBody>
                  <a:tcPr marL="5525" marR="5525" marT="5525" marB="0" anchor="b"/>
                </a:tc>
                <a:tc>
                  <a:txBody>
                    <a:bodyPr/>
                    <a:lstStyle/>
                    <a:p>
                      <a:pPr algn="l" fontAlgn="b"/>
                      <a:endParaRPr lang="en-US" sz="600" b="0" i="0" u="sng" strike="noStrike">
                        <a:effectLst/>
                        <a:latin typeface="Arial"/>
                      </a:endParaRPr>
                    </a:p>
                  </a:txBody>
                  <a:tcPr marL="5525" marR="5525" marT="5525" marB="0" anchor="b"/>
                </a:tc>
                <a:tc>
                  <a:txBody>
                    <a:bodyPr/>
                    <a:lstStyle/>
                    <a:p>
                      <a:pPr algn="l" fontAlgn="b"/>
                      <a:endParaRPr lang="en-US" sz="600" b="0" i="0" u="sng" strike="noStrike">
                        <a:effectLst/>
                        <a:latin typeface="Arial"/>
                      </a:endParaRPr>
                    </a:p>
                  </a:txBody>
                  <a:tcPr marL="5525" marR="5525" marT="5525" marB="0" anchor="b"/>
                </a:tc>
                <a:tc>
                  <a:txBody>
                    <a:bodyPr/>
                    <a:lstStyle/>
                    <a:p>
                      <a:pPr algn="l" fontAlgn="b"/>
                      <a:r>
                        <a:rPr lang="en-US" sz="600" u="none" strike="noStrike">
                          <a:effectLst/>
                        </a:rPr>
                        <a:t>Student Name:  </a:t>
                      </a:r>
                      <a:endParaRPr lang="en-US" sz="600" b="1" i="1" u="none" strike="noStrike">
                        <a:effectLst/>
                        <a:latin typeface="Arial"/>
                      </a:endParaRPr>
                    </a:p>
                  </a:txBody>
                  <a:tcPr marL="5525" marR="5525" marT="5525" marB="0" anchor="b"/>
                </a:tc>
                <a:tc gridSpan="2">
                  <a:txBody>
                    <a:bodyPr/>
                    <a:lstStyle/>
                    <a:p>
                      <a:pPr algn="l" fontAlgn="b"/>
                      <a:r>
                        <a:rPr lang="en-US" sz="700" u="none" strike="noStrike">
                          <a:effectLst/>
                        </a:rPr>
                        <a:t>Stanford Medicine</a:t>
                      </a:r>
                      <a:endParaRPr lang="en-US" sz="700" b="1" i="0" u="none" strike="noStrike">
                        <a:effectLst/>
                        <a:latin typeface="Arial"/>
                      </a:endParaRPr>
                    </a:p>
                  </a:txBody>
                  <a:tcPr marL="5525" marR="5525" marT="5525" marB="0" anchor="b"/>
                </a:tc>
                <a:tc hMerge="1">
                  <a:txBody>
                    <a:bodyPr/>
                    <a:lstStyle/>
                    <a:p>
                      <a:endParaRPr lang="en-US"/>
                    </a:p>
                  </a:txBody>
                  <a:tcPr/>
                </a:tc>
              </a:tr>
              <a:tr h="142724">
                <a:tc gridSpan="4">
                  <a:txBody>
                    <a:bodyPr/>
                    <a:lstStyle/>
                    <a:p>
                      <a:pPr algn="l" fontAlgn="b"/>
                      <a:r>
                        <a:rPr lang="en-US" sz="600" u="none" strike="noStrike" dirty="0">
                          <a:effectLst/>
                        </a:rPr>
                        <a:t>Procedure for Dependent Care Allowance</a:t>
                      </a:r>
                      <a:endParaRPr lang="en-US" sz="600" b="1" i="0" u="none" strike="noStrike" dirty="0">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600" b="1" i="0" u="none" strike="noStrike">
                        <a:effectLst/>
                        <a:latin typeface="Arial"/>
                      </a:endParaRPr>
                    </a:p>
                  </a:txBody>
                  <a:tcPr marL="5525" marR="5525" marT="5525" marB="0" anchor="b"/>
                </a:tc>
                <a:tc>
                  <a:txBody>
                    <a:bodyPr/>
                    <a:lstStyle/>
                    <a:p>
                      <a:pPr algn="l" fontAlgn="b"/>
                      <a:endParaRPr lang="en-US" sz="6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endParaRPr lang="en-US" sz="600" b="1" i="0" u="none" strike="noStrike">
                        <a:effectLst/>
                        <a:latin typeface="Arial"/>
                      </a:endParaRPr>
                    </a:p>
                  </a:txBody>
                  <a:tcPr marL="5525" marR="5525" marT="5525" marB="0" anchor="b"/>
                </a:tc>
              </a:tr>
              <a:tr h="142724">
                <a:tc>
                  <a:txBody>
                    <a:bodyPr/>
                    <a:lstStyle/>
                    <a:p>
                      <a:pPr algn="l" fontAlgn="b"/>
                      <a:endParaRPr lang="en-US" sz="600" b="1" i="0" u="none" strike="noStrike">
                        <a:effectLst/>
                        <a:latin typeface="Arial"/>
                      </a:endParaRPr>
                    </a:p>
                  </a:txBody>
                  <a:tcPr marL="5525" marR="5525" marT="5525" marB="0" anchor="b"/>
                </a:tc>
                <a:tc>
                  <a:txBody>
                    <a:bodyPr/>
                    <a:lstStyle/>
                    <a:p>
                      <a:pPr algn="l" fontAlgn="b"/>
                      <a:endParaRPr lang="en-US" sz="600" b="1" i="0" u="none" strike="noStrike">
                        <a:effectLst/>
                        <a:latin typeface="Arial"/>
                      </a:endParaRPr>
                    </a:p>
                  </a:txBody>
                  <a:tcPr marL="5525" marR="5525" marT="5525" marB="0" anchor="b"/>
                </a:tc>
                <a:tc>
                  <a:txBody>
                    <a:bodyPr/>
                    <a:lstStyle/>
                    <a:p>
                      <a:pPr algn="l" fontAlgn="b"/>
                      <a:endParaRPr lang="en-US" sz="600" b="1" i="0" u="none" strike="noStrike">
                        <a:effectLst/>
                        <a:latin typeface="Arial"/>
                      </a:endParaRPr>
                    </a:p>
                  </a:txBody>
                  <a:tcPr marL="5525" marR="5525" marT="5525" marB="0" anchor="b"/>
                </a:tc>
                <a:tc>
                  <a:txBody>
                    <a:bodyPr/>
                    <a:lstStyle/>
                    <a:p>
                      <a:pPr algn="l" fontAlgn="b"/>
                      <a:endParaRPr lang="en-US" sz="600" b="1" i="0" u="none" strike="noStrike">
                        <a:effectLst/>
                        <a:latin typeface="Arial"/>
                      </a:endParaRPr>
                    </a:p>
                  </a:txBody>
                  <a:tcPr marL="5525" marR="5525" marT="5525" marB="0" anchor="b"/>
                </a:tc>
                <a:tc>
                  <a:txBody>
                    <a:bodyPr/>
                    <a:lstStyle/>
                    <a:p>
                      <a:pPr algn="l" fontAlgn="b"/>
                      <a:endParaRPr lang="en-US" sz="600" b="1" i="0" u="none" strike="noStrike">
                        <a:effectLst/>
                        <a:latin typeface="Arial"/>
                      </a:endParaRPr>
                    </a:p>
                  </a:txBody>
                  <a:tcPr marL="5525" marR="5525" marT="5525" marB="0" anchor="b"/>
                </a:tc>
                <a:tc>
                  <a:txBody>
                    <a:bodyPr/>
                    <a:lstStyle/>
                    <a:p>
                      <a:pPr algn="l" fontAlgn="b"/>
                      <a:endParaRPr lang="en-US" sz="6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endParaRPr lang="en-US" sz="600" b="1" i="0" u="none" strike="noStrike">
                        <a:effectLst/>
                        <a:latin typeface="Arial"/>
                      </a:endParaRPr>
                    </a:p>
                  </a:txBody>
                  <a:tcPr marL="5525" marR="5525" marT="5525" marB="0" anchor="b"/>
                </a:tc>
              </a:tr>
              <a:tr h="138027">
                <a:tc>
                  <a:txBody>
                    <a:bodyPr/>
                    <a:lstStyle/>
                    <a:p>
                      <a:pPr algn="l" fontAlgn="b"/>
                      <a:endParaRPr lang="en-US" sz="600" b="1"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dirty="0">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r>
              <a:tr h="142724">
                <a:tc gridSpan="4">
                  <a:txBody>
                    <a:bodyPr/>
                    <a:lstStyle/>
                    <a:p>
                      <a:pPr algn="l" fontAlgn="b"/>
                      <a:r>
                        <a:rPr lang="en-US" sz="600" u="none" strike="noStrike">
                          <a:effectLst/>
                        </a:rPr>
                        <a:t>Independent Students with Dependents</a:t>
                      </a:r>
                      <a:endParaRPr lang="en-US" sz="600" b="1" i="0"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u="none" strike="noStrike">
                          <a:effectLst/>
                        </a:rPr>
                        <a:t> </a:t>
                      </a:r>
                      <a:endParaRPr lang="en-US" sz="600" b="1" i="0" u="none" strike="noStrike">
                        <a:effectLst/>
                        <a:latin typeface="Arial"/>
                      </a:endParaRPr>
                    </a:p>
                  </a:txBody>
                  <a:tcPr marL="5525" marR="5525" marT="5525" marB="0" anchor="b"/>
                </a:tc>
                <a:tc>
                  <a:txBody>
                    <a:bodyPr/>
                    <a:lstStyle/>
                    <a:p>
                      <a:pPr algn="l" fontAlgn="b"/>
                      <a:r>
                        <a:rPr lang="en-US" sz="600" u="none" strike="noStrike">
                          <a:effectLst/>
                        </a:rPr>
                        <a:t> </a:t>
                      </a:r>
                      <a:endParaRPr lang="en-US" sz="600" b="1" i="0" u="none" strike="noStrike">
                        <a:effectLst/>
                        <a:latin typeface="Arial"/>
                      </a:endParaRPr>
                    </a:p>
                  </a:txBody>
                  <a:tcPr marL="5525" marR="5525" marT="5525" marB="0" anchor="b"/>
                </a:tc>
                <a:tc>
                  <a:txBody>
                    <a:bodyPr/>
                    <a:lstStyle/>
                    <a:p>
                      <a:pPr algn="l" fontAlgn="b"/>
                      <a:r>
                        <a:rPr lang="en-US" sz="700" u="none" strike="noStrike">
                          <a:effectLst/>
                        </a:rPr>
                        <a:t> </a:t>
                      </a:r>
                      <a:endParaRPr lang="en-US" sz="700" b="1" i="0" u="none" strike="noStrike">
                        <a:effectLst/>
                        <a:latin typeface="Arial"/>
                      </a:endParaRPr>
                    </a:p>
                  </a:txBody>
                  <a:tcPr marL="5525" marR="5525" marT="5525" marB="0" anchor="b"/>
                </a:tc>
                <a:tc>
                  <a:txBody>
                    <a:bodyPr/>
                    <a:lstStyle/>
                    <a:p>
                      <a:pPr algn="l" fontAlgn="b"/>
                      <a:r>
                        <a:rPr lang="en-US" sz="600" u="none" strike="noStrike">
                          <a:effectLst/>
                        </a:rPr>
                        <a:t> </a:t>
                      </a:r>
                      <a:endParaRPr lang="en-US" sz="600" b="1" i="0" u="none" strike="noStrike">
                        <a:effectLst/>
                        <a:latin typeface="Arial"/>
                      </a:endParaRPr>
                    </a:p>
                  </a:txBody>
                  <a:tcPr marL="5525" marR="5525" marT="5525" marB="0" anchor="b"/>
                </a:tc>
              </a:tr>
              <a:tr h="138027">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r>
              <a:tr h="138027">
                <a:tc gridSpan="2">
                  <a:txBody>
                    <a:bodyPr/>
                    <a:lstStyle/>
                    <a:p>
                      <a:pPr algn="l" fontAlgn="b"/>
                      <a:r>
                        <a:rPr lang="en-US" sz="600" u="none" strike="noStrike">
                          <a:effectLst/>
                        </a:rPr>
                        <a:t>Family Size*</a:t>
                      </a:r>
                      <a:endParaRPr lang="en-US" sz="600" b="0" i="0" u="none" strike="noStrike">
                        <a:effectLst/>
                        <a:latin typeface="Arial"/>
                      </a:endParaRPr>
                    </a:p>
                  </a:txBody>
                  <a:tcPr marL="5525" marR="5525" marT="5525" marB="0" anchor="b"/>
                </a:tc>
                <a:tc hMerge="1">
                  <a:txBody>
                    <a:bodyPr/>
                    <a:lstStyle/>
                    <a:p>
                      <a:endParaRPr lang="en-US"/>
                    </a:p>
                  </a:txBody>
                  <a:tcPr/>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r>
              <a:tr h="138027">
                <a:tc gridSpan="2">
                  <a:txBody>
                    <a:bodyPr/>
                    <a:lstStyle/>
                    <a:p>
                      <a:pPr algn="l" fontAlgn="b"/>
                      <a:r>
                        <a:rPr lang="en-US" sz="600" u="none" strike="noStrike">
                          <a:effectLst/>
                        </a:rPr>
                        <a:t>(including student)</a:t>
                      </a:r>
                      <a:endParaRPr lang="en-US" sz="600" b="0" i="0" u="none" strike="noStrike">
                        <a:effectLst/>
                        <a:latin typeface="Arial"/>
                      </a:endParaRPr>
                    </a:p>
                  </a:txBody>
                  <a:tcPr marL="5525" marR="5525" marT="5525" marB="0" anchor="b"/>
                </a:tc>
                <a:tc hMerge="1">
                  <a:txBody>
                    <a:bodyPr/>
                    <a:lstStyle/>
                    <a:p>
                      <a:endParaRPr lang="en-US"/>
                    </a:p>
                  </a:txBody>
                  <a:tcPr/>
                </a:tc>
                <a:tc>
                  <a:txBody>
                    <a:bodyPr/>
                    <a:lstStyle/>
                    <a:p>
                      <a:pPr algn="l" fontAlgn="b"/>
                      <a:r>
                        <a:rPr lang="en-US" sz="600" u="none" strike="noStrike">
                          <a:effectLst/>
                        </a:rPr>
                        <a:t> </a:t>
                      </a:r>
                      <a:endParaRPr lang="en-US" sz="600" b="0" i="0" u="none" strike="noStrike">
                        <a:effectLst/>
                        <a:latin typeface="Arial"/>
                      </a:endParaRPr>
                    </a:p>
                  </a:txBody>
                  <a:tcPr marL="5525" marR="5525" marT="5525" marB="0" anchor="b"/>
                </a:tc>
                <a:tc>
                  <a:txBody>
                    <a:bodyPr/>
                    <a:lstStyle/>
                    <a:p>
                      <a:pPr algn="l" fontAlgn="b"/>
                      <a:r>
                        <a:rPr lang="en-US" sz="600" u="none" strike="noStrike">
                          <a:effectLst/>
                        </a:rPr>
                        <a:t> </a:t>
                      </a:r>
                      <a:endParaRPr lang="en-US" sz="600" b="0" i="0" u="none" strike="noStrike">
                        <a:effectLst/>
                        <a:latin typeface="Arial"/>
                      </a:endParaRPr>
                    </a:p>
                  </a:txBody>
                  <a:tcPr marL="5525" marR="5525" marT="5525" marB="0" anchor="b"/>
                </a:tc>
                <a:tc gridSpan="2">
                  <a:txBody>
                    <a:bodyPr/>
                    <a:lstStyle/>
                    <a:p>
                      <a:pPr algn="l" fontAlgn="b"/>
                      <a:r>
                        <a:rPr lang="en-US" sz="600" u="none" strike="noStrike" dirty="0">
                          <a:effectLst/>
                        </a:rPr>
                        <a:t>Number in College**</a:t>
                      </a:r>
                      <a:endParaRPr lang="en-US" sz="600" b="0" i="0" u="none" strike="noStrike" dirty="0">
                        <a:effectLst/>
                        <a:latin typeface="Arial"/>
                      </a:endParaRPr>
                    </a:p>
                  </a:txBody>
                  <a:tcPr marL="5525" marR="5525" marT="5525" marB="0" anchor="b"/>
                </a:tc>
                <a:tc hMerge="1">
                  <a:txBody>
                    <a:bodyPr/>
                    <a:lstStyle/>
                    <a:p>
                      <a:endParaRPr lang="en-US"/>
                    </a:p>
                  </a:txBody>
                  <a:tcPr/>
                </a:tc>
                <a:tc>
                  <a:txBody>
                    <a:bodyPr/>
                    <a:lstStyle/>
                    <a:p>
                      <a:pPr algn="l" fontAlgn="b"/>
                      <a:r>
                        <a:rPr lang="en-US" sz="700" u="none" strike="noStrike">
                          <a:effectLst/>
                        </a:rPr>
                        <a:t> </a:t>
                      </a:r>
                      <a:endParaRPr lang="en-US" sz="700" b="0" i="0" u="none" strike="noStrike">
                        <a:effectLst/>
                        <a:latin typeface="Arial"/>
                      </a:endParaRPr>
                    </a:p>
                  </a:txBody>
                  <a:tcPr marL="5525" marR="5525" marT="5525" marB="0" anchor="b"/>
                </a:tc>
                <a:tc>
                  <a:txBody>
                    <a:bodyPr/>
                    <a:lstStyle/>
                    <a:p>
                      <a:pPr algn="l" fontAlgn="b"/>
                      <a:r>
                        <a:rPr lang="en-US" sz="600" u="none" strike="noStrike">
                          <a:effectLst/>
                        </a:rPr>
                        <a:t> </a:t>
                      </a:r>
                      <a:endParaRPr lang="en-US" sz="600" b="0" i="0" u="none" strike="noStrike">
                        <a:effectLst/>
                        <a:latin typeface="Arial"/>
                      </a:endParaRPr>
                    </a:p>
                  </a:txBody>
                  <a:tcPr marL="5525" marR="5525" marT="5525" marB="0" anchor="b"/>
                </a:tc>
              </a:tr>
              <a:tr h="142724">
                <a:tc>
                  <a:txBody>
                    <a:bodyPr/>
                    <a:lstStyle/>
                    <a:p>
                      <a:pPr algn="l" fontAlgn="b"/>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ctr" fontAlgn="b"/>
                      <a:r>
                        <a:rPr lang="en-US" sz="700" u="none" strike="noStrike">
                          <a:effectLst/>
                        </a:rPr>
                        <a:t>1</a:t>
                      </a:r>
                      <a:endParaRPr lang="en-US" sz="700" b="1" i="0" u="none" strike="noStrike">
                        <a:effectLst/>
                        <a:latin typeface="Arial"/>
                      </a:endParaRPr>
                    </a:p>
                  </a:txBody>
                  <a:tcPr marL="5525" marR="5525" marT="5525" marB="0" anchor="b"/>
                </a:tc>
                <a:tc>
                  <a:txBody>
                    <a:bodyPr/>
                    <a:lstStyle/>
                    <a:p>
                      <a:pPr algn="ctr" fontAlgn="b"/>
                      <a:r>
                        <a:rPr lang="en-US" sz="700" u="none" strike="noStrike">
                          <a:effectLst/>
                        </a:rPr>
                        <a:t>2</a:t>
                      </a:r>
                      <a:endParaRPr lang="en-US" sz="700" b="1" i="0" u="none" strike="noStrike">
                        <a:effectLst/>
                        <a:latin typeface="Arial"/>
                      </a:endParaRPr>
                    </a:p>
                  </a:txBody>
                  <a:tcPr marL="5525" marR="5525" marT="5525" marB="0" anchor="b"/>
                </a:tc>
                <a:tc>
                  <a:txBody>
                    <a:bodyPr/>
                    <a:lstStyle/>
                    <a:p>
                      <a:pPr algn="ctr" fontAlgn="b"/>
                      <a:r>
                        <a:rPr lang="en-US" sz="700" u="none" strike="noStrike">
                          <a:effectLst/>
                        </a:rPr>
                        <a:t>3</a:t>
                      </a:r>
                      <a:endParaRPr lang="en-US" sz="700" b="1" i="0" u="none" strike="noStrike">
                        <a:effectLst/>
                        <a:latin typeface="Arial"/>
                      </a:endParaRPr>
                    </a:p>
                  </a:txBody>
                  <a:tcPr marL="5525" marR="5525" marT="5525" marB="0" anchor="b"/>
                </a:tc>
                <a:tc>
                  <a:txBody>
                    <a:bodyPr/>
                    <a:lstStyle/>
                    <a:p>
                      <a:pPr algn="ctr" fontAlgn="b"/>
                      <a:r>
                        <a:rPr lang="en-US" sz="700" u="none" strike="noStrike">
                          <a:effectLst/>
                        </a:rPr>
                        <a:t>4</a:t>
                      </a:r>
                      <a:endParaRPr lang="en-US" sz="700" b="1" i="0" u="none" strike="noStrike">
                        <a:effectLst/>
                        <a:latin typeface="Arial"/>
                      </a:endParaRPr>
                    </a:p>
                  </a:txBody>
                  <a:tcPr marL="5525" marR="5525" marT="5525" marB="0" anchor="b"/>
                </a:tc>
                <a:tc>
                  <a:txBody>
                    <a:bodyPr/>
                    <a:lstStyle/>
                    <a:p>
                      <a:pPr algn="ctr" fontAlgn="b"/>
                      <a:r>
                        <a:rPr lang="en-US" sz="700" u="none" strike="noStrike">
                          <a:effectLst/>
                        </a:rPr>
                        <a:t>5</a:t>
                      </a:r>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42724">
                <a:tc>
                  <a:txBody>
                    <a:bodyPr/>
                    <a:lstStyle/>
                    <a:p>
                      <a:pPr algn="r" fontAlgn="b"/>
                      <a:r>
                        <a:rPr lang="en-US" sz="700" u="none" strike="noStrike">
                          <a:effectLst/>
                        </a:rPr>
                        <a:t>2</a:t>
                      </a:r>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r>
                        <a:rPr lang="en-US" sz="700" u="none" strike="noStrike">
                          <a:effectLst/>
                        </a:rPr>
                        <a:t> $    24,150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20,020 </a:t>
                      </a:r>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42724">
                <a:tc>
                  <a:txBody>
                    <a:bodyPr/>
                    <a:lstStyle/>
                    <a:p>
                      <a:pPr algn="r" fontAlgn="b"/>
                      <a:r>
                        <a:rPr lang="en-US" sz="700" u="none" strike="noStrike">
                          <a:effectLst/>
                        </a:rPr>
                        <a:t>3</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30,070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25,960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$ 21,830 </a:t>
                      </a:r>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42724">
                <a:tc>
                  <a:txBody>
                    <a:bodyPr/>
                    <a:lstStyle/>
                    <a:p>
                      <a:pPr algn="r" fontAlgn="b"/>
                      <a:r>
                        <a:rPr lang="en-US" sz="700" u="none" strike="noStrike">
                          <a:effectLst/>
                        </a:rPr>
                        <a:t>4</a:t>
                      </a:r>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r>
                        <a:rPr lang="en-US" sz="700" u="none" strike="noStrike">
                          <a:effectLst/>
                        </a:rPr>
                        <a:t> $    37,130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33,010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$ 28,900 </a:t>
                      </a:r>
                      <a:endParaRPr lang="en-US" sz="700" b="1" i="0" u="none" strike="noStrike">
                        <a:effectLst/>
                        <a:latin typeface="Arial"/>
                      </a:endParaRPr>
                    </a:p>
                  </a:txBody>
                  <a:tcPr marL="5525" marR="5525" marT="5525" marB="0" anchor="b"/>
                </a:tc>
                <a:tc>
                  <a:txBody>
                    <a:bodyPr/>
                    <a:lstStyle/>
                    <a:p>
                      <a:pPr algn="l" fontAlgn="b"/>
                      <a:r>
                        <a:rPr lang="en-US" sz="700" u="none" strike="noStrike" dirty="0">
                          <a:effectLst/>
                        </a:rPr>
                        <a:t> $        24,760 </a:t>
                      </a:r>
                      <a:endParaRPr lang="en-US" sz="700" b="1" i="0" u="none" strike="noStrike" dirty="0">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42724">
                <a:tc>
                  <a:txBody>
                    <a:bodyPr/>
                    <a:lstStyle/>
                    <a:p>
                      <a:pPr algn="r" fontAlgn="b"/>
                      <a:r>
                        <a:rPr lang="en-US" sz="700" u="none" strike="noStrike">
                          <a:effectLst/>
                        </a:rPr>
                        <a:t>5</a:t>
                      </a:r>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r>
                        <a:rPr lang="en-US" sz="700" u="none" strike="noStrike">
                          <a:effectLst/>
                        </a:rPr>
                        <a:t> $    43,810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39,670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$ 35,570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31,450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27,340 </a:t>
                      </a:r>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42724">
                <a:tc>
                  <a:txBody>
                    <a:bodyPr/>
                    <a:lstStyle/>
                    <a:p>
                      <a:pPr algn="r" fontAlgn="b"/>
                      <a:r>
                        <a:rPr lang="en-US" sz="700" u="none" strike="noStrike">
                          <a:effectLst/>
                        </a:rPr>
                        <a:t>6</a:t>
                      </a:r>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c>
                  <a:txBody>
                    <a:bodyPr/>
                    <a:lstStyle/>
                    <a:p>
                      <a:pPr algn="l" fontAlgn="b"/>
                      <a:r>
                        <a:rPr lang="en-US" sz="700" u="none" strike="noStrike">
                          <a:effectLst/>
                        </a:rPr>
                        <a:t> $    51,230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47,110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$ 43,020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38,870 </a:t>
                      </a:r>
                      <a:endParaRPr lang="en-US" sz="700" b="1" i="0" u="none" strike="noStrike">
                        <a:effectLst/>
                        <a:latin typeface="Arial"/>
                      </a:endParaRPr>
                    </a:p>
                  </a:txBody>
                  <a:tcPr marL="5525" marR="5525" marT="5525" marB="0" anchor="b"/>
                </a:tc>
                <a:tc>
                  <a:txBody>
                    <a:bodyPr/>
                    <a:lstStyle/>
                    <a:p>
                      <a:pPr algn="l" fontAlgn="b"/>
                      <a:r>
                        <a:rPr lang="en-US" sz="700" u="none" strike="noStrike">
                          <a:effectLst/>
                        </a:rPr>
                        <a:t> $            34,770 </a:t>
                      </a:r>
                      <a:endParaRPr lang="en-US" sz="700" b="1"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38027">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600" b="0" i="0" u="none" strike="noStrike">
                        <a:effectLst/>
                        <a:latin typeface="Arial"/>
                      </a:endParaRPr>
                    </a:p>
                  </a:txBody>
                  <a:tcPr marL="5525" marR="5525" marT="5525" marB="0" anchor="b"/>
                </a:tc>
              </a:tr>
              <a:tr h="138027">
                <a:tc>
                  <a:txBody>
                    <a:bodyPr/>
                    <a:lstStyle/>
                    <a:p>
                      <a:pPr algn="l" fontAlgn="b"/>
                      <a:endParaRPr lang="en-US" sz="700" b="0" i="0" u="none" strike="noStrike">
                        <a:effectLst/>
                        <a:latin typeface="Arial"/>
                      </a:endParaRPr>
                    </a:p>
                  </a:txBody>
                  <a:tcPr marL="5525" marR="5525" marT="5525" marB="0" anchor="b"/>
                </a:tc>
                <a:tc gridSpan="5">
                  <a:txBody>
                    <a:bodyPr/>
                    <a:lstStyle/>
                    <a:p>
                      <a:pPr algn="l" fontAlgn="b"/>
                      <a:r>
                        <a:rPr lang="en-US" sz="700" u="none" strike="noStrike" dirty="0">
                          <a:effectLst/>
                        </a:rPr>
                        <a:t>* For each additional family member, add </a:t>
                      </a:r>
                      <a:r>
                        <a:rPr lang="en-US" sz="700" u="none" strike="noStrike" dirty="0" smtClean="0">
                          <a:effectLst/>
                        </a:rPr>
                        <a:t>$5,780</a:t>
                      </a:r>
                      <a:endParaRPr lang="en-US" sz="700" b="0" i="0" u="none" strike="noStrike" dirty="0">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r>
              <a:tr h="138027">
                <a:tc>
                  <a:txBody>
                    <a:bodyPr/>
                    <a:lstStyle/>
                    <a:p>
                      <a:pPr algn="l" fontAlgn="b"/>
                      <a:endParaRPr lang="en-US" sz="700" b="0" i="0" u="none" strike="noStrike">
                        <a:effectLst/>
                        <a:latin typeface="Arial"/>
                      </a:endParaRPr>
                    </a:p>
                  </a:txBody>
                  <a:tcPr marL="5525" marR="5525" marT="5525" marB="0" anchor="b"/>
                </a:tc>
                <a:tc gridSpan="5">
                  <a:txBody>
                    <a:bodyPr/>
                    <a:lstStyle/>
                    <a:p>
                      <a:pPr algn="l" fontAlgn="b"/>
                      <a:r>
                        <a:rPr lang="en-US" sz="700" u="none" strike="noStrike" dirty="0">
                          <a:effectLst/>
                        </a:rPr>
                        <a:t>** For each additional college student, subtract </a:t>
                      </a:r>
                      <a:r>
                        <a:rPr lang="en-US" sz="700" u="none" strike="noStrike" dirty="0" smtClean="0">
                          <a:effectLst/>
                        </a:rPr>
                        <a:t>$4,110</a:t>
                      </a:r>
                      <a:endParaRPr lang="en-US" sz="700" b="0" i="0" u="none" strike="noStrike" dirty="0">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solidFill>
                          <a:srgbClr val="0000FF"/>
                        </a:solidFill>
                        <a:effectLst/>
                        <a:latin typeface="Arial"/>
                      </a:endParaRPr>
                    </a:p>
                  </a:txBody>
                  <a:tcPr marL="5525" marR="5525" marT="5525" marB="0" anchor="b"/>
                </a:tc>
              </a:tr>
              <a:tr h="138027">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sng" strike="noStrike">
                        <a:solidFill>
                          <a:srgbClr val="0000FF"/>
                        </a:solidFill>
                        <a:effectLst/>
                        <a:latin typeface="Arial"/>
                      </a:endParaRPr>
                    </a:p>
                  </a:txBody>
                  <a:tcPr marL="5525" marR="5525" marT="5525" marB="0" anchor="b"/>
                </a:tc>
              </a:tr>
              <a:tr h="138027">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r>
              <a:tr h="142724">
                <a:tc>
                  <a:txBody>
                    <a:bodyPr/>
                    <a:lstStyle/>
                    <a:p>
                      <a:pPr algn="l" fontAlgn="b"/>
                      <a:r>
                        <a:rPr lang="en-US" sz="700" u="none" strike="noStrike">
                          <a:effectLst/>
                        </a:rPr>
                        <a:t>STEP 1</a:t>
                      </a:r>
                      <a:endParaRPr lang="en-US" sz="700" b="0" i="0" u="none" strike="noStrike">
                        <a:effectLst/>
                        <a:latin typeface="Arial"/>
                      </a:endParaRPr>
                    </a:p>
                  </a:txBody>
                  <a:tcPr marL="5525" marR="5525" marT="5525" marB="0" anchor="b"/>
                </a:tc>
                <a:tc gridSpan="4">
                  <a:txBody>
                    <a:bodyPr/>
                    <a:lstStyle/>
                    <a:p>
                      <a:pPr algn="l" fontAlgn="b"/>
                      <a:r>
                        <a:rPr lang="en-US" sz="700" u="none" strike="noStrike">
                          <a:effectLst/>
                        </a:rPr>
                        <a:t>From Table Find Amt for total family size and</a:t>
                      </a:r>
                      <a:endParaRPr lang="en-US" sz="700" b="0" i="0"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5525" marR="5525" marT="5525" marB="0" anchor="b"/>
                </a:tc>
                <a:tc>
                  <a:txBody>
                    <a:bodyPr/>
                    <a:lstStyle/>
                    <a:p>
                      <a:pPr algn="r" fontAlgn="b"/>
                      <a:r>
                        <a:rPr lang="en-US" sz="700" u="none" strike="noStrike">
                          <a:effectLst/>
                        </a:rPr>
                        <a:t>30,070</a:t>
                      </a:r>
                      <a:endParaRPr lang="en-US" sz="700" b="1" i="0" u="none" strike="noStrike">
                        <a:effectLst/>
                        <a:latin typeface="Arial"/>
                      </a:endParaRPr>
                    </a:p>
                  </a:txBody>
                  <a:tcPr marL="5525" marR="5525" marT="5525" marB="0" anchor="b"/>
                </a:tc>
                <a:tc>
                  <a:txBody>
                    <a:bodyPr/>
                    <a:lstStyle/>
                    <a:p>
                      <a:pPr algn="ctr" fontAlgn="b"/>
                      <a:endParaRPr lang="en-US" sz="700" b="1" i="0" u="sng" strike="noStrike">
                        <a:effectLst/>
                        <a:latin typeface="Arial"/>
                      </a:endParaRPr>
                    </a:p>
                  </a:txBody>
                  <a:tcPr marL="5525" marR="5525" marT="5525" marB="0" anchor="b"/>
                </a:tc>
              </a:tr>
              <a:tr h="142724">
                <a:tc>
                  <a:txBody>
                    <a:bodyPr/>
                    <a:lstStyle/>
                    <a:p>
                      <a:pPr algn="l" fontAlgn="b"/>
                      <a:endParaRPr lang="en-US" sz="700" b="0" i="0" u="none" strike="noStrike">
                        <a:effectLst/>
                        <a:latin typeface="Arial"/>
                      </a:endParaRPr>
                    </a:p>
                  </a:txBody>
                  <a:tcPr marL="5525" marR="5525" marT="5525" marB="0" anchor="b"/>
                </a:tc>
                <a:tc gridSpan="5">
                  <a:txBody>
                    <a:bodyPr/>
                    <a:lstStyle/>
                    <a:p>
                      <a:pPr algn="l" fontAlgn="b"/>
                      <a:r>
                        <a:rPr lang="en-US" sz="700" u="none" strike="noStrike">
                          <a:effectLst/>
                        </a:rPr>
                        <a:t> number in college and divide it by total family size</a:t>
                      </a:r>
                      <a:endParaRPr lang="en-US" sz="700" b="0" i="0"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700" u="none" strike="noStrike">
                          <a:effectLst/>
                        </a:rPr>
                        <a:t>3</a:t>
                      </a:r>
                      <a:endParaRPr lang="en-US" sz="700" b="1" i="0" u="none" strike="noStrike">
                        <a:effectLst/>
                        <a:latin typeface="Arial"/>
                      </a:endParaRPr>
                    </a:p>
                  </a:txBody>
                  <a:tcPr marL="5525" marR="5525" marT="5525" marB="0" anchor="b"/>
                </a:tc>
                <a:tc>
                  <a:txBody>
                    <a:bodyPr/>
                    <a:lstStyle/>
                    <a:p>
                      <a:pPr algn="ctr" fontAlgn="b"/>
                      <a:endParaRPr lang="en-US" sz="700" b="1" i="0" u="none" strike="noStrike">
                        <a:effectLst/>
                        <a:latin typeface="Arial"/>
                      </a:endParaRPr>
                    </a:p>
                  </a:txBody>
                  <a:tcPr marL="5525" marR="5525" marT="5525" marB="0" anchor="b"/>
                </a:tc>
              </a:tr>
              <a:tr h="142724">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r" fontAlgn="b"/>
                      <a:r>
                        <a:rPr lang="en-US" sz="700" u="none" strike="noStrike">
                          <a:effectLst/>
                        </a:rPr>
                        <a:t>=</a:t>
                      </a:r>
                      <a:endParaRPr lang="en-US" sz="700" b="1" i="0" u="none" strike="noStrike">
                        <a:effectLst/>
                        <a:latin typeface="Arial"/>
                      </a:endParaRPr>
                    </a:p>
                  </a:txBody>
                  <a:tcPr marL="5525" marR="5525" marT="5525" marB="0" anchor="b"/>
                </a:tc>
                <a:tc>
                  <a:txBody>
                    <a:bodyPr/>
                    <a:lstStyle/>
                    <a:p>
                      <a:pPr algn="r" fontAlgn="b"/>
                      <a:r>
                        <a:rPr lang="en-US" sz="700" u="none" strike="noStrike">
                          <a:effectLst/>
                        </a:rPr>
                        <a:t>10,023</a:t>
                      </a:r>
                      <a:endParaRPr lang="en-US" sz="700" b="0" i="1" u="none" strike="noStrike">
                        <a:solidFill>
                          <a:srgbClr val="0000FF"/>
                        </a:solidFill>
                        <a:effectLst/>
                        <a:latin typeface="Arial"/>
                      </a:endParaRPr>
                    </a:p>
                  </a:txBody>
                  <a:tcPr marL="5525" marR="5525" marT="5525" marB="0" anchor="b"/>
                </a:tc>
                <a:tc>
                  <a:txBody>
                    <a:bodyPr/>
                    <a:lstStyle/>
                    <a:p>
                      <a:pPr algn="ctr" fontAlgn="b"/>
                      <a:endParaRPr lang="en-US" sz="700" b="0" i="1" u="none" strike="noStrike">
                        <a:solidFill>
                          <a:srgbClr val="0000FF"/>
                        </a:solidFill>
                        <a:effectLst/>
                        <a:latin typeface="Arial"/>
                      </a:endParaRPr>
                    </a:p>
                  </a:txBody>
                  <a:tcPr marL="5525" marR="5525" marT="5525" marB="0" anchor="b"/>
                </a:tc>
              </a:tr>
              <a:tr h="138027">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ctr" fontAlgn="b"/>
                      <a:endParaRPr lang="en-US" sz="700" b="0" i="1" u="none" strike="noStrike">
                        <a:solidFill>
                          <a:srgbClr val="0000FF"/>
                        </a:solidFill>
                        <a:effectLst/>
                        <a:latin typeface="Arial"/>
                      </a:endParaRPr>
                    </a:p>
                  </a:txBody>
                  <a:tcPr marL="5525" marR="5525" marT="5525" marB="0" anchor="b"/>
                </a:tc>
                <a:tc>
                  <a:txBody>
                    <a:bodyPr/>
                    <a:lstStyle/>
                    <a:p>
                      <a:pPr algn="ctr" fontAlgn="b"/>
                      <a:endParaRPr lang="en-US" sz="700" b="0" i="1" u="none" strike="noStrike">
                        <a:solidFill>
                          <a:srgbClr val="0000FF"/>
                        </a:solidFill>
                        <a:effectLst/>
                        <a:latin typeface="Arial"/>
                      </a:endParaRPr>
                    </a:p>
                  </a:txBody>
                  <a:tcPr marL="5525" marR="5525" marT="5525" marB="0" anchor="b"/>
                </a:tc>
              </a:tr>
              <a:tr h="138027">
                <a:tc>
                  <a:txBody>
                    <a:bodyPr/>
                    <a:lstStyle/>
                    <a:p>
                      <a:pPr algn="l" fontAlgn="b"/>
                      <a:r>
                        <a:rPr lang="en-US" sz="700" u="none" strike="noStrike">
                          <a:effectLst/>
                        </a:rPr>
                        <a:t>STEP 2</a:t>
                      </a:r>
                      <a:endParaRPr lang="en-US" sz="700" b="0" i="0" u="none" strike="noStrike">
                        <a:effectLst/>
                        <a:latin typeface="Arial"/>
                      </a:endParaRPr>
                    </a:p>
                  </a:txBody>
                  <a:tcPr marL="5525" marR="5525" marT="5525" marB="0" anchor="b"/>
                </a:tc>
                <a:tc gridSpan="4">
                  <a:txBody>
                    <a:bodyPr/>
                    <a:lstStyle/>
                    <a:p>
                      <a:pPr algn="l" fontAlgn="b"/>
                      <a:r>
                        <a:rPr lang="en-US" sz="700" u="none" strike="noStrike">
                          <a:effectLst/>
                        </a:rPr>
                        <a:t>Take amount derrived from Step 1 and</a:t>
                      </a:r>
                      <a:endParaRPr lang="en-US" sz="700" b="0" i="0"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5525" marR="5525" marT="5525" marB="0" anchor="b"/>
                </a:tc>
                <a:tc>
                  <a:txBody>
                    <a:bodyPr/>
                    <a:lstStyle/>
                    <a:p>
                      <a:pPr algn="r" fontAlgn="b"/>
                      <a:r>
                        <a:rPr lang="en-US" sz="700" u="none" strike="noStrike">
                          <a:effectLst/>
                        </a:rPr>
                        <a:t>10,023</a:t>
                      </a:r>
                      <a:endParaRPr lang="en-US" sz="700" b="0" i="1" u="none" strike="noStrike">
                        <a:solidFill>
                          <a:srgbClr val="0000FF"/>
                        </a:solidFill>
                        <a:effectLst/>
                        <a:latin typeface="Arial"/>
                      </a:endParaRPr>
                    </a:p>
                  </a:txBody>
                  <a:tcPr marL="5525" marR="5525" marT="5525" marB="0" anchor="b"/>
                </a:tc>
                <a:tc>
                  <a:txBody>
                    <a:bodyPr/>
                    <a:lstStyle/>
                    <a:p>
                      <a:pPr algn="l" fontAlgn="b"/>
                      <a:endParaRPr lang="en-US" sz="700" b="0" i="1" u="none" strike="noStrike">
                        <a:solidFill>
                          <a:srgbClr val="0000FF"/>
                        </a:solidFill>
                        <a:effectLst/>
                        <a:latin typeface="Arial"/>
                      </a:endParaRPr>
                    </a:p>
                  </a:txBody>
                  <a:tcPr marL="5525" marR="5525" marT="5525" marB="0" anchor="b"/>
                </a:tc>
              </a:tr>
              <a:tr h="142724">
                <a:tc>
                  <a:txBody>
                    <a:bodyPr/>
                    <a:lstStyle/>
                    <a:p>
                      <a:pPr algn="l" fontAlgn="b"/>
                      <a:endParaRPr lang="en-US" sz="700" b="0" i="0" u="none" strike="noStrike">
                        <a:effectLst/>
                        <a:latin typeface="Arial"/>
                      </a:endParaRPr>
                    </a:p>
                  </a:txBody>
                  <a:tcPr marL="5525" marR="5525" marT="5525" marB="0" anchor="b"/>
                </a:tc>
                <a:tc gridSpan="4">
                  <a:txBody>
                    <a:bodyPr/>
                    <a:lstStyle/>
                    <a:p>
                      <a:pPr algn="l" fontAlgn="b"/>
                      <a:r>
                        <a:rPr lang="en-US" sz="700" u="none" strike="noStrike">
                          <a:effectLst/>
                        </a:rPr>
                        <a:t>multiply by # in family, excluding student***.</a:t>
                      </a:r>
                      <a:endParaRPr lang="en-US" sz="700" b="0" i="0"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5525" marR="5525" marT="5525" marB="0" anchor="b"/>
                </a:tc>
                <a:tc>
                  <a:txBody>
                    <a:bodyPr/>
                    <a:lstStyle/>
                    <a:p>
                      <a:pPr algn="r" fontAlgn="b"/>
                      <a:r>
                        <a:rPr lang="en-US" sz="700" u="none" strike="noStrike">
                          <a:effectLst/>
                        </a:rPr>
                        <a:t>2</a:t>
                      </a:r>
                      <a:endParaRPr lang="en-US" sz="700" b="0" i="1" u="none" strike="noStrike">
                        <a:solidFill>
                          <a:srgbClr val="0000FF"/>
                        </a:solidFill>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r>
              <a:tr h="142724">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r" fontAlgn="b"/>
                      <a:r>
                        <a:rPr lang="en-US" sz="700" u="none" strike="noStrike">
                          <a:effectLst/>
                        </a:rPr>
                        <a:t>=</a:t>
                      </a:r>
                      <a:endParaRPr lang="en-US" sz="700" b="1" i="0" u="none" strike="noStrike">
                        <a:effectLst/>
                        <a:latin typeface="Arial"/>
                      </a:endParaRPr>
                    </a:p>
                  </a:txBody>
                  <a:tcPr marL="5525" marR="5525" marT="5525" marB="0" anchor="b"/>
                </a:tc>
                <a:tc>
                  <a:txBody>
                    <a:bodyPr/>
                    <a:lstStyle/>
                    <a:p>
                      <a:pPr algn="r" fontAlgn="b"/>
                      <a:r>
                        <a:rPr lang="en-US" sz="700" u="none" strike="noStrike">
                          <a:effectLst/>
                        </a:rPr>
                        <a:t>20,047</a:t>
                      </a:r>
                      <a:endParaRPr lang="en-US" sz="700" b="0" i="1" u="none" strike="noStrike">
                        <a:solidFill>
                          <a:srgbClr val="0000FF"/>
                        </a:solidFill>
                        <a:effectLst/>
                        <a:latin typeface="Arial"/>
                      </a:endParaRPr>
                    </a:p>
                  </a:txBody>
                  <a:tcPr marL="5525" marR="5525" marT="5525" marB="0" anchor="b"/>
                </a:tc>
                <a:tc>
                  <a:txBody>
                    <a:bodyPr/>
                    <a:lstStyle/>
                    <a:p>
                      <a:pPr algn="r" fontAlgn="b"/>
                      <a:endParaRPr lang="en-US" sz="700" b="1" i="0" u="none" strike="noStrike">
                        <a:effectLst/>
                        <a:latin typeface="Arial"/>
                      </a:endParaRPr>
                    </a:p>
                  </a:txBody>
                  <a:tcPr marL="5525" marR="5525" marT="5525" marB="0" anchor="b"/>
                </a:tc>
              </a:tr>
              <a:tr h="142724">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r" fontAlgn="b"/>
                      <a:endParaRPr lang="en-US" sz="700" b="1" i="0" u="none" strike="noStrike">
                        <a:effectLst/>
                        <a:latin typeface="Arial"/>
                      </a:endParaRPr>
                    </a:p>
                  </a:txBody>
                  <a:tcPr marL="5525" marR="5525" marT="5525" marB="0" anchor="b"/>
                </a:tc>
                <a:tc>
                  <a:txBody>
                    <a:bodyPr/>
                    <a:lstStyle/>
                    <a:p>
                      <a:pPr algn="ctr" fontAlgn="b"/>
                      <a:endParaRPr lang="en-US" sz="700" b="0" i="1" u="none" strike="noStrike">
                        <a:solidFill>
                          <a:srgbClr val="0000FF"/>
                        </a:solidFill>
                        <a:effectLst/>
                        <a:latin typeface="Arial"/>
                      </a:endParaRPr>
                    </a:p>
                  </a:txBody>
                  <a:tcPr marL="5525" marR="5525" marT="5525" marB="0" anchor="b"/>
                </a:tc>
                <a:tc>
                  <a:txBody>
                    <a:bodyPr/>
                    <a:lstStyle/>
                    <a:p>
                      <a:pPr algn="ctr" fontAlgn="b"/>
                      <a:endParaRPr lang="en-US" sz="700" b="1" i="0" u="none" strike="noStrike">
                        <a:effectLst/>
                        <a:latin typeface="Arial"/>
                      </a:endParaRPr>
                    </a:p>
                  </a:txBody>
                  <a:tcPr marL="5525" marR="5525" marT="5525" marB="0" anchor="b"/>
                </a:tc>
              </a:tr>
              <a:tr h="142724">
                <a:tc>
                  <a:txBody>
                    <a:bodyPr/>
                    <a:lstStyle/>
                    <a:p>
                      <a:pPr algn="l" fontAlgn="b"/>
                      <a:r>
                        <a:rPr lang="en-US" sz="700" u="none" strike="noStrike">
                          <a:effectLst/>
                        </a:rPr>
                        <a:t>STEP 3</a:t>
                      </a:r>
                      <a:endParaRPr lang="en-US" sz="700" b="0" i="0" u="none" strike="noStrike">
                        <a:effectLst/>
                        <a:latin typeface="Arial"/>
                      </a:endParaRPr>
                    </a:p>
                  </a:txBody>
                  <a:tcPr marL="5525" marR="5525" marT="5525" marB="0" anchor="b"/>
                </a:tc>
                <a:tc gridSpan="4">
                  <a:txBody>
                    <a:bodyPr/>
                    <a:lstStyle/>
                    <a:p>
                      <a:pPr algn="l" fontAlgn="b"/>
                      <a:r>
                        <a:rPr lang="en-US" sz="700" u="none" strike="noStrike">
                          <a:effectLst/>
                        </a:rPr>
                        <a:t>Subtract  Available Discretionary Income</a:t>
                      </a:r>
                      <a:endParaRPr lang="en-US" sz="700" b="0" i="0"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700" u="none" strike="noStrike">
                          <a:effectLst/>
                        </a:rPr>
                        <a:t>=</a:t>
                      </a:r>
                      <a:endParaRPr lang="en-US" sz="700" b="1" i="0" u="none" strike="noStrike">
                        <a:effectLst/>
                        <a:latin typeface="Arial"/>
                      </a:endParaRPr>
                    </a:p>
                  </a:txBody>
                  <a:tcPr marL="5525" marR="5525" marT="5525" marB="0" anchor="b"/>
                </a:tc>
                <a:tc>
                  <a:txBody>
                    <a:bodyPr/>
                    <a:lstStyle/>
                    <a:p>
                      <a:pPr algn="r" fontAlgn="b"/>
                      <a:r>
                        <a:rPr lang="en-US" sz="700" u="none" strike="noStrike">
                          <a:effectLst/>
                        </a:rPr>
                        <a:t>14,871 </a:t>
                      </a:r>
                      <a:endParaRPr lang="en-US" sz="700" b="0" i="1" u="none" strike="noStrike">
                        <a:solidFill>
                          <a:srgbClr val="000000"/>
                        </a:solidFill>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38027">
                <a:tc>
                  <a:txBody>
                    <a:bodyPr/>
                    <a:lstStyle/>
                    <a:p>
                      <a:pPr algn="l" fontAlgn="b"/>
                      <a:endParaRPr lang="en-US" sz="700" b="0" i="1" u="none" strike="noStrike">
                        <a:effectLst/>
                        <a:latin typeface="Arial"/>
                      </a:endParaRPr>
                    </a:p>
                  </a:txBody>
                  <a:tcPr marL="5525" marR="5525" marT="5525" marB="0" anchor="b"/>
                </a:tc>
                <a:tc gridSpan="5">
                  <a:txBody>
                    <a:bodyPr/>
                    <a:lstStyle/>
                    <a:p>
                      <a:pPr algn="l" fontAlgn="b"/>
                      <a:r>
                        <a:rPr lang="en-US" sz="700" u="none" strike="noStrike">
                          <a:effectLst/>
                        </a:rPr>
                        <a:t>(Available Discretionary Income form Needs Analysis)</a:t>
                      </a:r>
                      <a:endParaRPr lang="en-US" sz="700" b="0" i="1"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1" u="none" strike="noStrike">
                        <a:effectLst/>
                        <a:latin typeface="Arial"/>
                      </a:endParaRPr>
                    </a:p>
                  </a:txBody>
                  <a:tcPr marL="5525" marR="5525" marT="5525" marB="0" anchor="b"/>
                </a:tc>
                <a:tc>
                  <a:txBody>
                    <a:bodyPr/>
                    <a:lstStyle/>
                    <a:p>
                      <a:pPr algn="l" fontAlgn="b"/>
                      <a:endParaRPr lang="en-US" sz="700" b="1" i="1" u="none" strike="noStrike">
                        <a:effectLst/>
                        <a:latin typeface="Arial"/>
                      </a:endParaRPr>
                    </a:p>
                  </a:txBody>
                  <a:tcPr marL="5525" marR="5525" marT="5525" marB="0" anchor="b"/>
                </a:tc>
              </a:tr>
              <a:tr h="138027">
                <a:tc>
                  <a:txBody>
                    <a:bodyPr/>
                    <a:lstStyle/>
                    <a:p>
                      <a:pPr algn="l" fontAlgn="b"/>
                      <a:endParaRPr lang="en-US" sz="700" b="0" i="1" u="none" strike="noStrike">
                        <a:effectLst/>
                        <a:latin typeface="Arial"/>
                      </a:endParaRPr>
                    </a:p>
                  </a:txBody>
                  <a:tcPr marL="5525" marR="5525" marT="5525" marB="0" anchor="b"/>
                </a:tc>
                <a:tc>
                  <a:txBody>
                    <a:bodyPr/>
                    <a:lstStyle/>
                    <a:p>
                      <a:pPr algn="l" fontAlgn="b"/>
                      <a:endParaRPr lang="en-US" sz="700" b="0" i="1" u="none" strike="noStrike">
                        <a:effectLst/>
                        <a:latin typeface="Arial"/>
                      </a:endParaRPr>
                    </a:p>
                  </a:txBody>
                  <a:tcPr marL="5525" marR="5525" marT="5525" marB="0" anchor="b"/>
                </a:tc>
                <a:tc>
                  <a:txBody>
                    <a:bodyPr/>
                    <a:lstStyle/>
                    <a:p>
                      <a:pPr algn="l" fontAlgn="b"/>
                      <a:endParaRPr lang="en-US" sz="700" b="0" i="1" u="none" strike="noStrike">
                        <a:effectLst/>
                        <a:latin typeface="Arial"/>
                      </a:endParaRPr>
                    </a:p>
                  </a:txBody>
                  <a:tcPr marL="5525" marR="5525" marT="5525" marB="0" anchor="b"/>
                </a:tc>
                <a:tc>
                  <a:txBody>
                    <a:bodyPr/>
                    <a:lstStyle/>
                    <a:p>
                      <a:pPr algn="l" fontAlgn="b"/>
                      <a:endParaRPr lang="en-US" sz="700" b="0" i="1" u="none" strike="noStrike">
                        <a:effectLst/>
                        <a:latin typeface="Arial"/>
                      </a:endParaRPr>
                    </a:p>
                  </a:txBody>
                  <a:tcPr marL="5525" marR="5525" marT="5525" marB="0" anchor="b"/>
                </a:tc>
                <a:tc>
                  <a:txBody>
                    <a:bodyPr/>
                    <a:lstStyle/>
                    <a:p>
                      <a:pPr algn="l" fontAlgn="b"/>
                      <a:endParaRPr lang="en-US" sz="700" b="0" i="1" u="none" strike="noStrike">
                        <a:effectLst/>
                        <a:latin typeface="Arial"/>
                      </a:endParaRPr>
                    </a:p>
                  </a:txBody>
                  <a:tcPr marL="5525" marR="5525" marT="5525" marB="0" anchor="b"/>
                </a:tc>
                <a:tc>
                  <a:txBody>
                    <a:bodyPr/>
                    <a:lstStyle/>
                    <a:p>
                      <a:pPr algn="l" fontAlgn="b"/>
                      <a:endParaRPr lang="en-US" sz="700" b="0" i="1" u="none" strike="noStrike">
                        <a:effectLst/>
                        <a:latin typeface="Arial"/>
                      </a:endParaRPr>
                    </a:p>
                  </a:txBody>
                  <a:tcPr marL="5525" marR="5525" marT="5525" marB="0" anchor="b"/>
                </a:tc>
                <a:tc>
                  <a:txBody>
                    <a:bodyPr/>
                    <a:lstStyle/>
                    <a:p>
                      <a:pPr algn="l" fontAlgn="b"/>
                      <a:endParaRPr lang="en-US" sz="700" b="0" i="1" u="none" strike="noStrike">
                        <a:effectLst/>
                        <a:latin typeface="Arial"/>
                      </a:endParaRPr>
                    </a:p>
                  </a:txBody>
                  <a:tcPr marL="5525" marR="5525" marT="5525" marB="0" anchor="b"/>
                </a:tc>
                <a:tc>
                  <a:txBody>
                    <a:bodyPr/>
                    <a:lstStyle/>
                    <a:p>
                      <a:pPr algn="l" fontAlgn="b"/>
                      <a:endParaRPr lang="en-US" sz="700" b="1" i="1" u="none" strike="noStrike">
                        <a:effectLst/>
                        <a:latin typeface="Arial"/>
                      </a:endParaRPr>
                    </a:p>
                  </a:txBody>
                  <a:tcPr marL="5525" marR="5525" marT="5525" marB="0" anchor="b"/>
                </a:tc>
              </a:tr>
              <a:tr h="142724">
                <a:tc>
                  <a:txBody>
                    <a:bodyPr/>
                    <a:lstStyle/>
                    <a:p>
                      <a:pPr algn="l" fontAlgn="b"/>
                      <a:r>
                        <a:rPr lang="en-US" sz="700" u="none" strike="noStrike">
                          <a:effectLst/>
                        </a:rPr>
                        <a:t>STEP 4</a:t>
                      </a:r>
                      <a:endParaRPr lang="en-US" sz="700" b="0" i="0" u="none" strike="noStrike">
                        <a:effectLst/>
                        <a:latin typeface="Arial"/>
                      </a:endParaRPr>
                    </a:p>
                  </a:txBody>
                  <a:tcPr marL="5525" marR="5525" marT="5525" marB="0" anchor="b"/>
                </a:tc>
                <a:tc gridSpan="4">
                  <a:txBody>
                    <a:bodyPr/>
                    <a:lstStyle/>
                    <a:p>
                      <a:pPr algn="l" fontAlgn="b"/>
                      <a:r>
                        <a:rPr lang="en-US" sz="700" u="none" strike="noStrike">
                          <a:effectLst/>
                        </a:rPr>
                        <a:t>Subtract Calculated Contribution to Student </a:t>
                      </a:r>
                      <a:endParaRPr lang="en-US" sz="700" b="0" i="0"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700" u="none" strike="noStrike">
                          <a:effectLst/>
                        </a:rPr>
                        <a:t>=</a:t>
                      </a:r>
                      <a:endParaRPr lang="en-US" sz="700" b="1" i="0" u="none" strike="noStrike">
                        <a:effectLst/>
                        <a:latin typeface="Arial"/>
                      </a:endParaRPr>
                    </a:p>
                  </a:txBody>
                  <a:tcPr marL="5525" marR="5525" marT="5525" marB="0" anchor="b"/>
                </a:tc>
                <a:tc>
                  <a:txBody>
                    <a:bodyPr/>
                    <a:lstStyle/>
                    <a:p>
                      <a:pPr algn="r" fontAlgn="b"/>
                      <a:r>
                        <a:rPr lang="en-US" sz="700" u="none" strike="noStrike">
                          <a:effectLst/>
                        </a:rPr>
                        <a:t>3,319</a:t>
                      </a:r>
                      <a:endParaRPr lang="en-US" sz="700" b="0"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42724">
                <a:tc>
                  <a:txBody>
                    <a:bodyPr/>
                    <a:lstStyle/>
                    <a:p>
                      <a:pPr algn="l" fontAlgn="b"/>
                      <a:endParaRPr lang="en-US" sz="700" b="0" i="0" u="none" strike="noStrike">
                        <a:effectLst/>
                        <a:latin typeface="Arial"/>
                      </a:endParaRPr>
                    </a:p>
                  </a:txBody>
                  <a:tcPr marL="5525" marR="5525" marT="5525" marB="0" anchor="b"/>
                </a:tc>
                <a:tc gridSpan="3">
                  <a:txBody>
                    <a:bodyPr/>
                    <a:lstStyle/>
                    <a:p>
                      <a:pPr algn="l" fontAlgn="b"/>
                      <a:r>
                        <a:rPr lang="en-US" sz="700" u="none" strike="noStrike">
                          <a:effectLst/>
                        </a:rPr>
                        <a:t>(From Needs Analysis)</a:t>
                      </a:r>
                      <a:endParaRPr lang="en-US" sz="700" b="0" i="1"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42724">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1"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1" i="0" u="none" strike="noStrike">
                        <a:effectLst/>
                        <a:latin typeface="Arial"/>
                      </a:endParaRPr>
                    </a:p>
                  </a:txBody>
                  <a:tcPr marL="5525" marR="5525" marT="5525" marB="0" anchor="b"/>
                </a:tc>
              </a:tr>
              <a:tr h="142724">
                <a:tc>
                  <a:txBody>
                    <a:bodyPr/>
                    <a:lstStyle/>
                    <a:p>
                      <a:pPr algn="l" fontAlgn="b"/>
                      <a:endParaRPr lang="en-US" sz="700" b="0" i="0" u="none" strike="noStrike">
                        <a:effectLst/>
                        <a:latin typeface="Arial"/>
                      </a:endParaRPr>
                    </a:p>
                  </a:txBody>
                  <a:tcPr marL="5525" marR="5525" marT="5525" marB="0" anchor="b"/>
                </a:tc>
                <a:tc gridSpan="4">
                  <a:txBody>
                    <a:bodyPr/>
                    <a:lstStyle/>
                    <a:p>
                      <a:pPr algn="l" fontAlgn="b"/>
                      <a:r>
                        <a:rPr lang="en-US" sz="700" u="none" strike="noStrike">
                          <a:effectLst/>
                        </a:rPr>
                        <a:t>DEPENDENT CARE ALLOWANCE</a:t>
                      </a:r>
                      <a:endParaRPr lang="en-US" sz="700" b="1" i="0"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700" u="none" strike="noStrike">
                          <a:effectLst/>
                        </a:rPr>
                        <a:t>=</a:t>
                      </a:r>
                      <a:endParaRPr lang="en-US" sz="700" b="1" i="0" u="none" strike="noStrike">
                        <a:effectLst/>
                        <a:latin typeface="Arial"/>
                      </a:endParaRPr>
                    </a:p>
                  </a:txBody>
                  <a:tcPr marL="5525" marR="5525" marT="5525" marB="0" anchor="b"/>
                </a:tc>
                <a:tc>
                  <a:txBody>
                    <a:bodyPr/>
                    <a:lstStyle/>
                    <a:p>
                      <a:pPr algn="r" fontAlgn="b"/>
                      <a:r>
                        <a:rPr lang="en-US" sz="700" u="none" strike="noStrike">
                          <a:effectLst/>
                        </a:rPr>
                        <a:t>1,857 </a:t>
                      </a:r>
                      <a:endParaRPr lang="en-US" sz="700" b="1" i="0" u="none" strike="noStrike">
                        <a:solidFill>
                          <a:srgbClr val="000000"/>
                        </a:solidFill>
                        <a:effectLst/>
                        <a:latin typeface="Arial"/>
                      </a:endParaRPr>
                    </a:p>
                  </a:txBody>
                  <a:tcPr marL="5525" marR="5525" marT="5525" marB="0" anchor="b"/>
                </a:tc>
                <a:tc>
                  <a:txBody>
                    <a:bodyPr/>
                    <a:lstStyle/>
                    <a:p>
                      <a:pPr algn="l" fontAlgn="b"/>
                      <a:endParaRPr lang="en-US" sz="700" b="0" i="0" u="none" strike="noStrike">
                        <a:solidFill>
                          <a:srgbClr val="000000"/>
                        </a:solidFill>
                        <a:effectLst/>
                        <a:latin typeface="Arial"/>
                      </a:endParaRPr>
                    </a:p>
                  </a:txBody>
                  <a:tcPr marL="5525" marR="5525" marT="5525" marB="0" anchor="b"/>
                </a:tc>
              </a:tr>
              <a:tr h="138027">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r>
              <a:tr h="138027">
                <a:tc gridSpan="7">
                  <a:txBody>
                    <a:bodyPr/>
                    <a:lstStyle/>
                    <a:p>
                      <a:pPr algn="l" fontAlgn="b"/>
                      <a:r>
                        <a:rPr lang="en-US" sz="700" u="none" strike="noStrike">
                          <a:effectLst/>
                        </a:rPr>
                        <a:t>***Exclude spouse if spouse is student or children are over 5 years of age.</a:t>
                      </a:r>
                      <a:endParaRPr lang="en-US" sz="700" b="0" i="0" u="none" strike="noStrike">
                        <a:effectLst/>
                        <a:latin typeface="Arial"/>
                      </a:endParaRPr>
                    </a:p>
                  </a:txBody>
                  <a:tcPr marL="5525" marR="5525" marT="5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5525" marR="5525" marT="5525" marB="0" anchor="b"/>
                </a:tc>
              </a:tr>
              <a:tr h="138027">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a:effectLst/>
                        <a:latin typeface="Arial"/>
                      </a:endParaRPr>
                    </a:p>
                  </a:txBody>
                  <a:tcPr marL="5525" marR="5525" marT="5525" marB="0" anchor="b"/>
                </a:tc>
                <a:tc>
                  <a:txBody>
                    <a:bodyPr/>
                    <a:lstStyle/>
                    <a:p>
                      <a:pPr algn="l" fontAlgn="b"/>
                      <a:endParaRPr lang="en-US" sz="700" b="0" i="0" u="none" strike="noStrike" dirty="0">
                        <a:effectLst/>
                        <a:latin typeface="Arial"/>
                      </a:endParaRPr>
                    </a:p>
                  </a:txBody>
                  <a:tcPr marL="5525" marR="5525" marT="5525" marB="0" anchor="b"/>
                </a:tc>
              </a:tr>
            </a:tbl>
          </a:graphicData>
        </a:graphic>
      </p:graphicFrame>
    </p:spTree>
    <p:extLst>
      <p:ext uri="{BB962C8B-B14F-4D97-AF65-F5344CB8AC3E}">
        <p14:creationId xmlns:p14="http://schemas.microsoft.com/office/powerpoint/2010/main" val="3800290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0"/>
            <a:ext cx="8229600" cy="1143000"/>
          </a:xfrm>
        </p:spPr>
        <p:txBody>
          <a:bodyPr/>
          <a:lstStyle/>
          <a:p>
            <a:r>
              <a:rPr lang="en-US" dirty="0" smtClean="0"/>
              <a:t>Other Resources</a:t>
            </a:r>
            <a:endParaRPr lang="en-US" dirty="0"/>
          </a:p>
        </p:txBody>
      </p:sp>
      <p:sp>
        <p:nvSpPr>
          <p:cNvPr id="3" name="Content Placeholder 2"/>
          <p:cNvSpPr>
            <a:spLocks noGrp="1"/>
          </p:cNvSpPr>
          <p:nvPr>
            <p:ph idx="1"/>
          </p:nvPr>
        </p:nvSpPr>
        <p:spPr>
          <a:xfrm>
            <a:off x="1371600" y="1676400"/>
            <a:ext cx="7315200" cy="4449763"/>
          </a:xfrm>
        </p:spPr>
        <p:txBody>
          <a:bodyPr/>
          <a:lstStyle/>
          <a:p>
            <a:r>
              <a:rPr lang="en-US" dirty="0" smtClean="0"/>
              <a:t>Supplemental Nutrition Assistance Program (SNAP) Benefits</a:t>
            </a:r>
          </a:p>
          <a:p>
            <a:r>
              <a:rPr lang="en-US" dirty="0" smtClean="0"/>
              <a:t>Residency Interview &amp; Relocation Loans</a:t>
            </a:r>
          </a:p>
          <a:p>
            <a:r>
              <a:rPr lang="en-US" dirty="0" smtClean="0"/>
              <a:t>Credentialing/Licensure Loans</a:t>
            </a:r>
          </a:p>
          <a:p>
            <a:r>
              <a:rPr lang="en-US" dirty="0" smtClean="0"/>
              <a:t>Unemployment</a:t>
            </a:r>
          </a:p>
        </p:txBody>
      </p:sp>
    </p:spTree>
    <p:extLst>
      <p:ext uri="{BB962C8B-B14F-4D97-AF65-F5344CB8AC3E}">
        <p14:creationId xmlns:p14="http://schemas.microsoft.com/office/powerpoint/2010/main" val="3812469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8229600" cy="1143000"/>
          </a:xfrm>
        </p:spPr>
        <p:txBody>
          <a:bodyPr/>
          <a:lstStyle/>
          <a:p>
            <a:r>
              <a:rPr lang="en-US" dirty="0" smtClean="0"/>
              <a:t>Budget Exclusions</a:t>
            </a:r>
            <a:endParaRPr lang="en-US" dirty="0"/>
          </a:p>
        </p:txBody>
      </p:sp>
      <p:sp>
        <p:nvSpPr>
          <p:cNvPr id="3" name="Content Placeholder 2"/>
          <p:cNvSpPr>
            <a:spLocks noGrp="1"/>
          </p:cNvSpPr>
          <p:nvPr>
            <p:ph idx="1"/>
          </p:nvPr>
        </p:nvSpPr>
        <p:spPr>
          <a:xfrm>
            <a:off x="1371600" y="1676400"/>
            <a:ext cx="7315200" cy="4449763"/>
          </a:xfrm>
        </p:spPr>
        <p:txBody>
          <a:bodyPr/>
          <a:lstStyle/>
          <a:p>
            <a:r>
              <a:rPr lang="en-US" dirty="0"/>
              <a:t>Post-Baccalaureate Courses</a:t>
            </a:r>
          </a:p>
          <a:p>
            <a:r>
              <a:rPr lang="en-US" dirty="0" smtClean="0"/>
              <a:t>Holiday Travel</a:t>
            </a:r>
          </a:p>
          <a:p>
            <a:r>
              <a:rPr lang="en-US" dirty="0" smtClean="0"/>
              <a:t>Car Purchase</a:t>
            </a:r>
          </a:p>
          <a:p>
            <a:r>
              <a:rPr lang="en-US" dirty="0" smtClean="0"/>
              <a:t>Residency </a:t>
            </a:r>
            <a:r>
              <a:rPr lang="en-US" dirty="0"/>
              <a:t>Interview Travel (maybe</a:t>
            </a:r>
            <a:r>
              <a:rPr lang="en-US" dirty="0" smtClean="0"/>
              <a:t>)</a:t>
            </a:r>
          </a:p>
          <a:p>
            <a:endParaRPr lang="en-US" dirty="0"/>
          </a:p>
          <a:p>
            <a:pPr marL="0" indent="0">
              <a:buNone/>
            </a:pPr>
            <a:endParaRPr lang="en-US" dirty="0"/>
          </a:p>
        </p:txBody>
      </p:sp>
    </p:spTree>
    <p:extLst>
      <p:ext uri="{BB962C8B-B14F-4D97-AF65-F5344CB8AC3E}">
        <p14:creationId xmlns:p14="http://schemas.microsoft.com/office/powerpoint/2010/main" val="2840987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8229600" cy="1143000"/>
          </a:xfrm>
        </p:spPr>
        <p:txBody>
          <a:bodyPr>
            <a:normAutofit fontScale="90000"/>
          </a:bodyPr>
          <a:lstStyle/>
          <a:p>
            <a:r>
              <a:rPr lang="en-US" dirty="0" smtClean="0"/>
              <a:t>Funding for Exceptional </a:t>
            </a:r>
            <a:br>
              <a:rPr lang="en-US" dirty="0" smtClean="0"/>
            </a:br>
            <a:r>
              <a:rPr lang="en-US" dirty="0" smtClean="0"/>
              <a:t>Circumstances</a:t>
            </a:r>
            <a:endParaRPr lang="en-US" dirty="0"/>
          </a:p>
        </p:txBody>
      </p:sp>
      <p:sp>
        <p:nvSpPr>
          <p:cNvPr id="3" name="Content Placeholder 2"/>
          <p:cNvSpPr>
            <a:spLocks noGrp="1"/>
          </p:cNvSpPr>
          <p:nvPr>
            <p:ph idx="1"/>
          </p:nvPr>
        </p:nvSpPr>
        <p:spPr>
          <a:xfrm>
            <a:off x="1295400" y="1676400"/>
            <a:ext cx="7391400" cy="4449763"/>
          </a:xfrm>
        </p:spPr>
        <p:txBody>
          <a:bodyPr/>
          <a:lstStyle/>
          <a:p>
            <a:r>
              <a:rPr lang="en-US" dirty="0" smtClean="0"/>
              <a:t>School Resources</a:t>
            </a:r>
          </a:p>
          <a:p>
            <a:r>
              <a:rPr lang="en-US" dirty="0" smtClean="0"/>
              <a:t>Federal Loan </a:t>
            </a:r>
          </a:p>
          <a:p>
            <a:r>
              <a:rPr lang="en-US" dirty="0" smtClean="0"/>
              <a:t>Private Loan</a:t>
            </a:r>
          </a:p>
          <a:p>
            <a:r>
              <a:rPr lang="en-US" dirty="0" smtClean="0"/>
              <a:t>Family Resources</a:t>
            </a:r>
          </a:p>
          <a:p>
            <a:endParaRPr lang="en-US" dirty="0"/>
          </a:p>
        </p:txBody>
      </p:sp>
    </p:spTree>
    <p:extLst>
      <p:ext uri="{BB962C8B-B14F-4D97-AF65-F5344CB8AC3E}">
        <p14:creationId xmlns:p14="http://schemas.microsoft.com/office/powerpoint/2010/main" val="3641645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1295400" y="1600200"/>
            <a:ext cx="7620000" cy="4525963"/>
          </a:xfrm>
        </p:spPr>
        <p:txBody>
          <a:bodyPr>
            <a:normAutofit fontScale="92500" lnSpcReduction="10000"/>
          </a:bodyPr>
          <a:lstStyle/>
          <a:p>
            <a:r>
              <a:rPr lang="en-US" dirty="0" smtClean="0"/>
              <a:t>“Is Graduate School Worth the Cost?” – By Tara </a:t>
            </a:r>
            <a:r>
              <a:rPr lang="en-US" dirty="0" err="1" smtClean="0"/>
              <a:t>Kuther</a:t>
            </a:r>
            <a:r>
              <a:rPr lang="en-US" dirty="0" smtClean="0"/>
              <a:t>, Ph.D.(About.com Graduate School)</a:t>
            </a:r>
          </a:p>
          <a:p>
            <a:r>
              <a:rPr lang="en-US" dirty="0" smtClean="0"/>
              <a:t>“Succeed as a Nontraditional Grad School Applicant” by Dr. Don Martin (USNWR)</a:t>
            </a:r>
          </a:p>
          <a:p>
            <a:r>
              <a:rPr lang="en-US" dirty="0" smtClean="0"/>
              <a:t>“Tips for Fitting Grad School into Your Life” by Christopher J. </a:t>
            </a:r>
            <a:r>
              <a:rPr lang="en-US" dirty="0" err="1" smtClean="0"/>
              <a:t>Geardon</a:t>
            </a:r>
            <a:r>
              <a:rPr lang="en-US" dirty="0" smtClean="0"/>
              <a:t> (USNWR)</a:t>
            </a:r>
          </a:p>
          <a:p>
            <a:r>
              <a:rPr lang="en-US" dirty="0" smtClean="0"/>
              <a:t>Higher Education Act of 1965 Section 479A [20USC 1087tt] Discretion of Student Financial Aid Administrators (PJ)</a:t>
            </a:r>
          </a:p>
          <a:p>
            <a:endParaRPr lang="en-US" dirty="0" smtClean="0"/>
          </a:p>
          <a:p>
            <a:endParaRPr lang="en-US" dirty="0"/>
          </a:p>
        </p:txBody>
      </p:sp>
    </p:spTree>
    <p:extLst>
      <p:ext uri="{BB962C8B-B14F-4D97-AF65-F5344CB8AC3E}">
        <p14:creationId xmlns:p14="http://schemas.microsoft.com/office/powerpoint/2010/main" val="538384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890</Words>
  <Application>Microsoft Office PowerPoint</Application>
  <PresentationFormat>On-screen Show (4:3)</PresentationFormat>
  <Paragraphs>145</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Cost of Attendance for  Nontraditional Graduate Students</vt:lpstr>
      <vt:lpstr>Nontraditional Student</vt:lpstr>
      <vt:lpstr>Standard Budgets</vt:lpstr>
      <vt:lpstr>Budget Adjustments</vt:lpstr>
      <vt:lpstr> Sample Dependent Care Allowance Calculation </vt:lpstr>
      <vt:lpstr>Other Resources</vt:lpstr>
      <vt:lpstr>Budget Exclusions</vt:lpstr>
      <vt:lpstr>Funding for Exceptional  Circumstances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User_Account</dc:creator>
  <cp:lastModifiedBy>Stanford-IRT</cp:lastModifiedBy>
  <cp:revision>18</cp:revision>
  <dcterms:created xsi:type="dcterms:W3CDTF">2013-11-12T19:58:27Z</dcterms:created>
  <dcterms:modified xsi:type="dcterms:W3CDTF">2013-12-09T23:33:50Z</dcterms:modified>
</cp:coreProperties>
</file>