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62" r:id="rId3"/>
    <p:sldId id="257" r:id="rId4"/>
    <p:sldId id="258" r:id="rId5"/>
    <p:sldId id="264" r:id="rId6"/>
    <p:sldId id="259" r:id="rId7"/>
    <p:sldId id="260" r:id="rId8"/>
    <p:sldId id="261"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473" autoAdjust="0"/>
  </p:normalViewPr>
  <p:slideViewPr>
    <p:cSldViewPr>
      <p:cViewPr>
        <p:scale>
          <a:sx n="109" d="100"/>
          <a:sy n="109" d="100"/>
        </p:scale>
        <p:origin x="-7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3D961C-32D2-4011-85D1-F70C2CA00406}" type="datetimeFigureOut">
              <a:rPr lang="en-US" smtClean="0"/>
              <a:t>12/9/2013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4FCCFA-8053-4E2E-8323-AF2ACDD647F1}" type="slidenum">
              <a:rPr lang="en-US" smtClean="0"/>
              <a:t>‹#›</a:t>
            </a:fld>
            <a:endParaRPr lang="en-US"/>
          </a:p>
        </p:txBody>
      </p:sp>
    </p:spTree>
    <p:extLst>
      <p:ext uri="{BB962C8B-B14F-4D97-AF65-F5344CB8AC3E}">
        <p14:creationId xmlns:p14="http://schemas.microsoft.com/office/powerpoint/2010/main" val="13313846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For nontraditional, graduate and professional students, the standard cost of attendance does not always meet their need. Child Care, SNAP benefits, grad credential/licensure, unemployment and other issues may require the use of professional judgment. This panel will discuss some unusual cost of attendance situation that required special consideration. </a:t>
            </a:r>
          </a:p>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094FCCFA-8053-4E2E-8323-AF2ACDD647F1}" type="slidenum">
              <a:rPr lang="en-US" smtClean="0"/>
              <a:t>1</a:t>
            </a:fld>
            <a:endParaRPr lang="en-US"/>
          </a:p>
        </p:txBody>
      </p:sp>
    </p:spTree>
    <p:extLst>
      <p:ext uri="{BB962C8B-B14F-4D97-AF65-F5344CB8AC3E}">
        <p14:creationId xmlns:p14="http://schemas.microsoft.com/office/powerpoint/2010/main" val="16076833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tough economic</a:t>
            </a:r>
            <a:r>
              <a:rPr lang="en-US" baseline="0" dirty="0" smtClean="0"/>
              <a:t> times, many people turn to education. Colleges and universities are seeing record enrollments.  Many adults return to college to finish bachelor’s degrees that they put on hold years ago to enter fulfilling careers.  Layoffs, extended unemployment, and job security and financial fears that accompany a turbulent economy have made many adults flock to college as a way of gaining skills and credentials and safely weathering this economic storm.  And it’s not just undergraduate institutions anymore.  Graduate school’s are matriculating more nontraditional, older and more experienced students for those same reasons.  An advanced degree or credential can make a job applicant more competitive. </a:t>
            </a:r>
            <a:r>
              <a:rPr lang="en-US" dirty="0" smtClean="0"/>
              <a:t>School’s curriculum and resources</a:t>
            </a:r>
            <a:r>
              <a:rPr lang="en-US" baseline="0" dirty="0" smtClean="0"/>
              <a:t> are not standard.  Resources and support available at one school may not be available at another.  That’s one way school’s differentiate – making a good school a great school.  </a:t>
            </a:r>
            <a:r>
              <a:rPr lang="en-US" dirty="0" smtClean="0"/>
              <a:t>It’s important to reflect on the community within the school and an environment of</a:t>
            </a:r>
            <a:r>
              <a:rPr lang="en-US" baseline="0" dirty="0" smtClean="0"/>
              <a:t> s</a:t>
            </a:r>
            <a:r>
              <a:rPr lang="en-US" dirty="0" smtClean="0"/>
              <a:t>upport.  See SLS the </a:t>
            </a:r>
            <a:r>
              <a:rPr lang="en-US" dirty="0" err="1" smtClean="0"/>
              <a:t>fayeMOUS</a:t>
            </a:r>
            <a:r>
              <a:rPr lang="en-US" dirty="0" smtClean="0"/>
              <a:t> SLS</a:t>
            </a:r>
            <a:r>
              <a:rPr lang="en-US" baseline="0" dirty="0" smtClean="0"/>
              <a:t> Admissions Blog</a:t>
            </a:r>
            <a:endParaRPr lang="en-US" dirty="0"/>
          </a:p>
        </p:txBody>
      </p:sp>
      <p:sp>
        <p:nvSpPr>
          <p:cNvPr id="4" name="Slide Number Placeholder 3"/>
          <p:cNvSpPr>
            <a:spLocks noGrp="1"/>
          </p:cNvSpPr>
          <p:nvPr>
            <p:ph type="sldNum" sz="quarter" idx="10"/>
          </p:nvPr>
        </p:nvSpPr>
        <p:spPr/>
        <p:txBody>
          <a:bodyPr/>
          <a:lstStyle/>
          <a:p>
            <a:fld id="{094FCCFA-8053-4E2E-8323-AF2ACDD647F1}" type="slidenum">
              <a:rPr lang="en-US" smtClean="0"/>
              <a:t>2</a:t>
            </a:fld>
            <a:endParaRPr lang="en-US"/>
          </a:p>
        </p:txBody>
      </p:sp>
    </p:spTree>
    <p:extLst>
      <p:ext uri="{BB962C8B-B14F-4D97-AF65-F5344CB8AC3E}">
        <p14:creationId xmlns:p14="http://schemas.microsoft.com/office/powerpoint/2010/main" val="8830471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Sample of a standard budget.  Basic</a:t>
            </a:r>
            <a:r>
              <a:rPr lang="en-US" baseline="0" dirty="0" smtClean="0"/>
              <a:t> and if eligible, students can receive financial aid up to the cost of attendance.</a:t>
            </a:r>
          </a:p>
          <a:p>
            <a:r>
              <a:rPr lang="en-US" baseline="0" dirty="0" smtClean="0"/>
              <a:t>Allowable fees, student body fees for access to library and health facilities, etc. If and how school’s fund expenses outside the standard budget vary widely based on the school’s resources and policy.</a:t>
            </a:r>
            <a:endParaRPr lang="en-US" dirty="0"/>
          </a:p>
        </p:txBody>
      </p:sp>
      <p:sp>
        <p:nvSpPr>
          <p:cNvPr id="4" name="Slide Number Placeholder 3"/>
          <p:cNvSpPr>
            <a:spLocks noGrp="1"/>
          </p:cNvSpPr>
          <p:nvPr>
            <p:ph type="sldNum" sz="quarter" idx="10"/>
          </p:nvPr>
        </p:nvSpPr>
        <p:spPr/>
        <p:txBody>
          <a:bodyPr/>
          <a:lstStyle/>
          <a:p>
            <a:fld id="{094FCCFA-8053-4E2E-8323-AF2ACDD647F1}" type="slidenum">
              <a:rPr lang="en-US" smtClean="0"/>
              <a:t>3</a:t>
            </a:fld>
            <a:endParaRPr lang="en-US"/>
          </a:p>
        </p:txBody>
      </p:sp>
    </p:spTree>
    <p:extLst>
      <p:ext uri="{BB962C8B-B14F-4D97-AF65-F5344CB8AC3E}">
        <p14:creationId xmlns:p14="http://schemas.microsoft.com/office/powerpoint/2010/main" val="36984417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students advance</a:t>
            </a:r>
            <a:r>
              <a:rPr lang="en-US" baseline="0" dirty="0" smtClean="0"/>
              <a:t> in their training, they may have additional expenses.  Student with dependents or unemployed spouses caring for infant children, must also provide for their families.  What responsibilities does the school have to help them find all the available resources.  Many school’s have a graduate student life </a:t>
            </a:r>
            <a:r>
              <a:rPr lang="en-US" baseline="0" dirty="0" err="1" smtClean="0"/>
              <a:t>offiec</a:t>
            </a:r>
            <a:r>
              <a:rPr lang="en-US" baseline="0" dirty="0" smtClean="0"/>
              <a:t> that serves as a resource center for these areas.  The FAO should have knowledge of these resources and work closely with these offices.</a:t>
            </a:r>
            <a:endParaRPr lang="en-US" dirty="0"/>
          </a:p>
        </p:txBody>
      </p:sp>
      <p:sp>
        <p:nvSpPr>
          <p:cNvPr id="4" name="Slide Number Placeholder 3"/>
          <p:cNvSpPr>
            <a:spLocks noGrp="1"/>
          </p:cNvSpPr>
          <p:nvPr>
            <p:ph type="sldNum" sz="quarter" idx="10"/>
          </p:nvPr>
        </p:nvSpPr>
        <p:spPr/>
        <p:txBody>
          <a:bodyPr/>
          <a:lstStyle/>
          <a:p>
            <a:fld id="{094FCCFA-8053-4E2E-8323-AF2ACDD647F1}" type="slidenum">
              <a:rPr lang="en-US" smtClean="0"/>
              <a:t>4</a:t>
            </a:fld>
            <a:endParaRPr lang="en-US"/>
          </a:p>
        </p:txBody>
      </p:sp>
    </p:spTree>
    <p:extLst>
      <p:ext uri="{BB962C8B-B14F-4D97-AF65-F5344CB8AC3E}">
        <p14:creationId xmlns:p14="http://schemas.microsoft.com/office/powerpoint/2010/main" val="33459109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Table C3: Income Protection Allowance – 2013-14 EFC Formula Guide</a:t>
            </a:r>
            <a:endParaRPr lang="en-US" dirty="0"/>
          </a:p>
        </p:txBody>
      </p:sp>
      <p:sp>
        <p:nvSpPr>
          <p:cNvPr id="4" name="Slide Number Placeholder 3"/>
          <p:cNvSpPr>
            <a:spLocks noGrp="1"/>
          </p:cNvSpPr>
          <p:nvPr>
            <p:ph type="sldNum" sz="quarter" idx="10"/>
          </p:nvPr>
        </p:nvSpPr>
        <p:spPr/>
        <p:txBody>
          <a:bodyPr/>
          <a:lstStyle/>
          <a:p>
            <a:fld id="{094FCCFA-8053-4E2E-8323-AF2ACDD647F1}" type="slidenum">
              <a:rPr lang="en-US" smtClean="0"/>
              <a:t>5</a:t>
            </a:fld>
            <a:endParaRPr lang="en-US"/>
          </a:p>
        </p:txBody>
      </p:sp>
    </p:spTree>
    <p:extLst>
      <p:ext uri="{BB962C8B-B14F-4D97-AF65-F5344CB8AC3E}">
        <p14:creationId xmlns:p14="http://schemas.microsoft.com/office/powerpoint/2010/main" val="11606940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Until recently, I had never heard of students with families applying for SNAP benefits.  This year I have had three requests explaining to their social</a:t>
            </a:r>
            <a:r>
              <a:rPr lang="en-US" baseline="0" dirty="0" smtClean="0"/>
              <a:t> worker that financial aid is not earned income.  We do not include SNAP benefits as a resource in our COA.  While I haven’t advised married students to apply for SNAP benefits, it is a resource that </a:t>
            </a:r>
            <a:r>
              <a:rPr lang="en-US" baseline="0" smtClean="0"/>
              <a:t>eligible students </a:t>
            </a:r>
            <a:r>
              <a:rPr lang="en-US" baseline="0" dirty="0" smtClean="0"/>
              <a:t>should know about.</a:t>
            </a:r>
            <a:endParaRPr lang="en-US" dirty="0"/>
          </a:p>
        </p:txBody>
      </p:sp>
      <p:sp>
        <p:nvSpPr>
          <p:cNvPr id="4" name="Slide Number Placeholder 3"/>
          <p:cNvSpPr>
            <a:spLocks noGrp="1"/>
          </p:cNvSpPr>
          <p:nvPr>
            <p:ph type="sldNum" sz="quarter" idx="10"/>
          </p:nvPr>
        </p:nvSpPr>
        <p:spPr/>
        <p:txBody>
          <a:bodyPr/>
          <a:lstStyle/>
          <a:p>
            <a:fld id="{094FCCFA-8053-4E2E-8323-AF2ACDD647F1}" type="slidenum">
              <a:rPr lang="en-US" smtClean="0"/>
              <a:t>6</a:t>
            </a:fld>
            <a:endParaRPr lang="en-US"/>
          </a:p>
        </p:txBody>
      </p:sp>
    </p:spTree>
    <p:extLst>
      <p:ext uri="{BB962C8B-B14F-4D97-AF65-F5344CB8AC3E}">
        <p14:creationId xmlns:p14="http://schemas.microsoft.com/office/powerpoint/2010/main" val="24963284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Commentary</a:t>
            </a:r>
            <a:r>
              <a:rPr lang="en-US" baseline="0" dirty="0" smtClean="0"/>
              <a:t> and reference attributed to…</a:t>
            </a:r>
            <a:endParaRPr lang="en-US" dirty="0"/>
          </a:p>
        </p:txBody>
      </p:sp>
      <p:sp>
        <p:nvSpPr>
          <p:cNvPr id="4" name="Slide Number Placeholder 3"/>
          <p:cNvSpPr>
            <a:spLocks noGrp="1"/>
          </p:cNvSpPr>
          <p:nvPr>
            <p:ph type="sldNum" sz="quarter" idx="10"/>
          </p:nvPr>
        </p:nvSpPr>
        <p:spPr/>
        <p:txBody>
          <a:bodyPr/>
          <a:lstStyle/>
          <a:p>
            <a:fld id="{094FCCFA-8053-4E2E-8323-AF2ACDD647F1}" type="slidenum">
              <a:rPr lang="en-US" smtClean="0"/>
              <a:t>9</a:t>
            </a:fld>
            <a:endParaRPr lang="en-US"/>
          </a:p>
        </p:txBody>
      </p:sp>
    </p:spTree>
    <p:extLst>
      <p:ext uri="{BB962C8B-B14F-4D97-AF65-F5344CB8AC3E}">
        <p14:creationId xmlns:p14="http://schemas.microsoft.com/office/powerpoint/2010/main" val="13635607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09375E1-76DF-4531-A346-31C0DBD6480A}" type="datetimeFigureOut">
              <a:rPr lang="en-US" smtClean="0"/>
              <a:t>12/9/2013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43F42E-94F8-4809-B28D-1F19F11E16EF}" type="slidenum">
              <a:rPr lang="en-US" smtClean="0"/>
              <a:t>‹#›</a:t>
            </a:fld>
            <a:endParaRPr lang="en-US"/>
          </a:p>
        </p:txBody>
      </p:sp>
    </p:spTree>
    <p:extLst>
      <p:ext uri="{BB962C8B-B14F-4D97-AF65-F5344CB8AC3E}">
        <p14:creationId xmlns:p14="http://schemas.microsoft.com/office/powerpoint/2010/main" val="258610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9375E1-76DF-4531-A346-31C0DBD6480A}" type="datetimeFigureOut">
              <a:rPr lang="en-US" smtClean="0"/>
              <a:t>12/9/2013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43F42E-94F8-4809-B28D-1F19F11E16EF}" type="slidenum">
              <a:rPr lang="en-US" smtClean="0"/>
              <a:t>‹#›</a:t>
            </a:fld>
            <a:endParaRPr lang="en-US"/>
          </a:p>
        </p:txBody>
      </p:sp>
    </p:spTree>
    <p:extLst>
      <p:ext uri="{BB962C8B-B14F-4D97-AF65-F5344CB8AC3E}">
        <p14:creationId xmlns:p14="http://schemas.microsoft.com/office/powerpoint/2010/main" val="3032250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9375E1-76DF-4531-A346-31C0DBD6480A}" type="datetimeFigureOut">
              <a:rPr lang="en-US" smtClean="0"/>
              <a:t>12/9/2013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43F42E-94F8-4809-B28D-1F19F11E16EF}" type="slidenum">
              <a:rPr lang="en-US" smtClean="0"/>
              <a:t>‹#›</a:t>
            </a:fld>
            <a:endParaRPr lang="en-US"/>
          </a:p>
        </p:txBody>
      </p:sp>
    </p:spTree>
    <p:extLst>
      <p:ext uri="{BB962C8B-B14F-4D97-AF65-F5344CB8AC3E}">
        <p14:creationId xmlns:p14="http://schemas.microsoft.com/office/powerpoint/2010/main" val="1250008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9375E1-76DF-4531-A346-31C0DBD6480A}" type="datetimeFigureOut">
              <a:rPr lang="en-US" smtClean="0"/>
              <a:t>12/9/2013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43F42E-94F8-4809-B28D-1F19F11E16EF}" type="slidenum">
              <a:rPr lang="en-US" smtClean="0"/>
              <a:t>‹#›</a:t>
            </a:fld>
            <a:endParaRPr lang="en-US"/>
          </a:p>
        </p:txBody>
      </p:sp>
    </p:spTree>
    <p:extLst>
      <p:ext uri="{BB962C8B-B14F-4D97-AF65-F5344CB8AC3E}">
        <p14:creationId xmlns:p14="http://schemas.microsoft.com/office/powerpoint/2010/main" val="182384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9375E1-76DF-4531-A346-31C0DBD6480A}" type="datetimeFigureOut">
              <a:rPr lang="en-US" smtClean="0"/>
              <a:t>12/9/2013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43F42E-94F8-4809-B28D-1F19F11E16EF}" type="slidenum">
              <a:rPr lang="en-US" smtClean="0"/>
              <a:t>‹#›</a:t>
            </a:fld>
            <a:endParaRPr lang="en-US"/>
          </a:p>
        </p:txBody>
      </p:sp>
    </p:spTree>
    <p:extLst>
      <p:ext uri="{BB962C8B-B14F-4D97-AF65-F5344CB8AC3E}">
        <p14:creationId xmlns:p14="http://schemas.microsoft.com/office/powerpoint/2010/main" val="32225511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09375E1-76DF-4531-A346-31C0DBD6480A}" type="datetimeFigureOut">
              <a:rPr lang="en-US" smtClean="0"/>
              <a:t>12/9/2013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43F42E-94F8-4809-B28D-1F19F11E16EF}" type="slidenum">
              <a:rPr lang="en-US" smtClean="0"/>
              <a:t>‹#›</a:t>
            </a:fld>
            <a:endParaRPr lang="en-US"/>
          </a:p>
        </p:txBody>
      </p:sp>
    </p:spTree>
    <p:extLst>
      <p:ext uri="{BB962C8B-B14F-4D97-AF65-F5344CB8AC3E}">
        <p14:creationId xmlns:p14="http://schemas.microsoft.com/office/powerpoint/2010/main" val="3030549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09375E1-76DF-4531-A346-31C0DBD6480A}" type="datetimeFigureOut">
              <a:rPr lang="en-US" smtClean="0"/>
              <a:t>12/9/2013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43F42E-94F8-4809-B28D-1F19F11E16EF}" type="slidenum">
              <a:rPr lang="en-US" smtClean="0"/>
              <a:t>‹#›</a:t>
            </a:fld>
            <a:endParaRPr lang="en-US"/>
          </a:p>
        </p:txBody>
      </p:sp>
    </p:spTree>
    <p:extLst>
      <p:ext uri="{BB962C8B-B14F-4D97-AF65-F5344CB8AC3E}">
        <p14:creationId xmlns:p14="http://schemas.microsoft.com/office/powerpoint/2010/main" val="581396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09375E1-76DF-4531-A346-31C0DBD6480A}" type="datetimeFigureOut">
              <a:rPr lang="en-US" smtClean="0"/>
              <a:t>12/9/2013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43F42E-94F8-4809-B28D-1F19F11E16EF}" type="slidenum">
              <a:rPr lang="en-US" smtClean="0"/>
              <a:t>‹#›</a:t>
            </a:fld>
            <a:endParaRPr lang="en-US"/>
          </a:p>
        </p:txBody>
      </p:sp>
    </p:spTree>
    <p:extLst>
      <p:ext uri="{BB962C8B-B14F-4D97-AF65-F5344CB8AC3E}">
        <p14:creationId xmlns:p14="http://schemas.microsoft.com/office/powerpoint/2010/main" val="132381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9375E1-76DF-4531-A346-31C0DBD6480A}" type="datetimeFigureOut">
              <a:rPr lang="en-US" smtClean="0"/>
              <a:t>12/9/2013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43F42E-94F8-4809-B28D-1F19F11E16EF}" type="slidenum">
              <a:rPr lang="en-US" smtClean="0"/>
              <a:t>‹#›</a:t>
            </a:fld>
            <a:endParaRPr lang="en-US"/>
          </a:p>
        </p:txBody>
      </p:sp>
    </p:spTree>
    <p:extLst>
      <p:ext uri="{BB962C8B-B14F-4D97-AF65-F5344CB8AC3E}">
        <p14:creationId xmlns:p14="http://schemas.microsoft.com/office/powerpoint/2010/main" val="4151145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9375E1-76DF-4531-A346-31C0DBD6480A}" type="datetimeFigureOut">
              <a:rPr lang="en-US" smtClean="0"/>
              <a:t>12/9/2013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43F42E-94F8-4809-B28D-1F19F11E16EF}" type="slidenum">
              <a:rPr lang="en-US" smtClean="0"/>
              <a:t>‹#›</a:t>
            </a:fld>
            <a:endParaRPr lang="en-US"/>
          </a:p>
        </p:txBody>
      </p:sp>
    </p:spTree>
    <p:extLst>
      <p:ext uri="{BB962C8B-B14F-4D97-AF65-F5344CB8AC3E}">
        <p14:creationId xmlns:p14="http://schemas.microsoft.com/office/powerpoint/2010/main" val="1593360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9375E1-76DF-4531-A346-31C0DBD6480A}" type="datetimeFigureOut">
              <a:rPr lang="en-US" smtClean="0"/>
              <a:t>12/9/2013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43F42E-94F8-4809-B28D-1F19F11E16EF}" type="slidenum">
              <a:rPr lang="en-US" smtClean="0"/>
              <a:t>‹#›</a:t>
            </a:fld>
            <a:endParaRPr lang="en-US"/>
          </a:p>
        </p:txBody>
      </p:sp>
    </p:spTree>
    <p:extLst>
      <p:ext uri="{BB962C8B-B14F-4D97-AF65-F5344CB8AC3E}">
        <p14:creationId xmlns:p14="http://schemas.microsoft.com/office/powerpoint/2010/main" val="37686187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9375E1-76DF-4531-A346-31C0DBD6480A}" type="datetimeFigureOut">
              <a:rPr lang="en-US" smtClean="0"/>
              <a:t>12/9/2013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43F42E-94F8-4809-B28D-1F19F11E16EF}" type="slidenum">
              <a:rPr lang="en-US" smtClean="0"/>
              <a:t>‹#›</a:t>
            </a:fld>
            <a:endParaRPr lang="en-US"/>
          </a:p>
        </p:txBody>
      </p:sp>
    </p:spTree>
    <p:extLst>
      <p:ext uri="{BB962C8B-B14F-4D97-AF65-F5344CB8AC3E}">
        <p14:creationId xmlns:p14="http://schemas.microsoft.com/office/powerpoint/2010/main" val="35994961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762000"/>
            <a:ext cx="7462982" cy="1470025"/>
          </a:xfrm>
        </p:spPr>
        <p:txBody>
          <a:bodyPr>
            <a:normAutofit fontScale="90000"/>
          </a:bodyPr>
          <a:lstStyle/>
          <a:p>
            <a:r>
              <a:rPr lang="en-US" dirty="0" smtClean="0"/>
              <a:t>Cost of Attendance for </a:t>
            </a:r>
            <a:br>
              <a:rPr lang="en-US" dirty="0" smtClean="0"/>
            </a:br>
            <a:r>
              <a:rPr lang="en-US" dirty="0" smtClean="0"/>
              <a:t>Nontraditional Graduate Students</a:t>
            </a:r>
            <a:endParaRPr lang="en-US" dirty="0"/>
          </a:p>
        </p:txBody>
      </p:sp>
      <p:sp>
        <p:nvSpPr>
          <p:cNvPr id="3" name="Subtitle 2"/>
          <p:cNvSpPr>
            <a:spLocks noGrp="1"/>
          </p:cNvSpPr>
          <p:nvPr>
            <p:ph type="subTitle" idx="1"/>
          </p:nvPr>
        </p:nvSpPr>
        <p:spPr>
          <a:xfrm>
            <a:off x="2057400" y="3048000"/>
            <a:ext cx="6400800" cy="3124200"/>
          </a:xfrm>
        </p:spPr>
        <p:txBody>
          <a:bodyPr>
            <a:normAutofit fontScale="47500" lnSpcReduction="20000"/>
          </a:bodyPr>
          <a:lstStyle/>
          <a:p>
            <a:pPr algn="l"/>
            <a:r>
              <a:rPr lang="en-US" dirty="0" smtClean="0"/>
              <a:t>Presenters:</a:t>
            </a:r>
            <a:endParaRPr lang="en-US" dirty="0"/>
          </a:p>
          <a:p>
            <a:pPr algn="l"/>
            <a:r>
              <a:rPr lang="en-US" dirty="0" smtClean="0"/>
              <a:t>Wayne Mahoney</a:t>
            </a:r>
          </a:p>
          <a:p>
            <a:pPr algn="l"/>
            <a:r>
              <a:rPr lang="en-US" dirty="0" smtClean="0"/>
              <a:t> Assistant Dean for Financial Aid</a:t>
            </a:r>
          </a:p>
          <a:p>
            <a:pPr algn="l"/>
            <a:r>
              <a:rPr lang="en-US" dirty="0" smtClean="0"/>
              <a:t> Southwestern Law School</a:t>
            </a:r>
          </a:p>
          <a:p>
            <a:pPr algn="l"/>
            <a:endParaRPr lang="en-US" dirty="0" smtClean="0"/>
          </a:p>
          <a:p>
            <a:pPr algn="l"/>
            <a:r>
              <a:rPr lang="en-US" dirty="0" smtClean="0"/>
              <a:t>Martha C. Trujillo, MPA</a:t>
            </a:r>
          </a:p>
          <a:p>
            <a:pPr algn="l"/>
            <a:r>
              <a:rPr lang="en-US" dirty="0" smtClean="0"/>
              <a:t>Director of Financial Aid</a:t>
            </a:r>
          </a:p>
          <a:p>
            <a:pPr algn="l"/>
            <a:r>
              <a:rPr lang="en-US" dirty="0" smtClean="0"/>
              <a:t>Stanford University School of Medicine</a:t>
            </a:r>
          </a:p>
          <a:p>
            <a:pPr algn="l"/>
            <a:endParaRPr lang="en-US" dirty="0"/>
          </a:p>
          <a:p>
            <a:pPr algn="l"/>
            <a:r>
              <a:rPr lang="en-US" dirty="0" smtClean="0"/>
              <a:t>Moderator:</a:t>
            </a:r>
          </a:p>
          <a:p>
            <a:pPr algn="l"/>
            <a:r>
              <a:rPr lang="en-US" dirty="0" smtClean="0"/>
              <a:t>Lina </a:t>
            </a:r>
            <a:r>
              <a:rPr lang="en-US" dirty="0" err="1" smtClean="0"/>
              <a:t>Bojorquez</a:t>
            </a:r>
            <a:endParaRPr lang="en-US" dirty="0" smtClean="0"/>
          </a:p>
          <a:p>
            <a:pPr algn="l"/>
            <a:r>
              <a:rPr lang="en-US" dirty="0" smtClean="0"/>
              <a:t>Southwestern Law School</a:t>
            </a:r>
            <a:endParaRPr lang="en-US" dirty="0"/>
          </a:p>
        </p:txBody>
      </p:sp>
    </p:spTree>
    <p:extLst>
      <p:ext uri="{BB962C8B-B14F-4D97-AF65-F5344CB8AC3E}">
        <p14:creationId xmlns:p14="http://schemas.microsoft.com/office/powerpoint/2010/main" val="718527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28600"/>
            <a:ext cx="7391400" cy="1189038"/>
          </a:xfrm>
        </p:spPr>
        <p:txBody>
          <a:bodyPr/>
          <a:lstStyle/>
          <a:p>
            <a:r>
              <a:rPr lang="en-US" dirty="0" smtClean="0"/>
              <a:t>Nontraditional Student</a:t>
            </a:r>
            <a:endParaRPr lang="en-US" dirty="0"/>
          </a:p>
        </p:txBody>
      </p:sp>
      <p:sp>
        <p:nvSpPr>
          <p:cNvPr id="3" name="Content Placeholder 2"/>
          <p:cNvSpPr>
            <a:spLocks noGrp="1"/>
          </p:cNvSpPr>
          <p:nvPr>
            <p:ph idx="1"/>
          </p:nvPr>
        </p:nvSpPr>
        <p:spPr>
          <a:xfrm>
            <a:off x="1295400" y="1676400"/>
            <a:ext cx="7391400" cy="4449763"/>
          </a:xfrm>
        </p:spPr>
        <p:txBody>
          <a:bodyPr>
            <a:normAutofit lnSpcReduction="10000"/>
          </a:bodyPr>
          <a:lstStyle/>
          <a:p>
            <a:r>
              <a:rPr lang="en-US" dirty="0" smtClean="0"/>
              <a:t>Older student with assets </a:t>
            </a:r>
          </a:p>
          <a:p>
            <a:r>
              <a:rPr lang="en-US" dirty="0" smtClean="0"/>
              <a:t>Second Career</a:t>
            </a:r>
          </a:p>
          <a:p>
            <a:r>
              <a:rPr lang="en-US" dirty="0" smtClean="0"/>
              <a:t>Married</a:t>
            </a:r>
          </a:p>
          <a:p>
            <a:r>
              <a:rPr lang="en-US" dirty="0" smtClean="0"/>
              <a:t>Married w/children</a:t>
            </a:r>
          </a:p>
          <a:p>
            <a:r>
              <a:rPr lang="en-US" dirty="0" smtClean="0"/>
              <a:t>Single w/children</a:t>
            </a:r>
          </a:p>
          <a:p>
            <a:r>
              <a:rPr lang="en-US" dirty="0" smtClean="0"/>
              <a:t>Divorced w/spousal and/or child support</a:t>
            </a:r>
          </a:p>
          <a:p>
            <a:r>
              <a:rPr lang="en-US" dirty="0" smtClean="0"/>
              <a:t>Student prime support of parents or other family members</a:t>
            </a:r>
          </a:p>
          <a:p>
            <a:endParaRPr lang="en-US" dirty="0"/>
          </a:p>
        </p:txBody>
      </p:sp>
    </p:spTree>
    <p:extLst>
      <p:ext uri="{BB962C8B-B14F-4D97-AF65-F5344CB8AC3E}">
        <p14:creationId xmlns:p14="http://schemas.microsoft.com/office/powerpoint/2010/main" val="27490399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381000"/>
            <a:ext cx="8229600" cy="1143000"/>
          </a:xfrm>
        </p:spPr>
        <p:txBody>
          <a:bodyPr/>
          <a:lstStyle/>
          <a:p>
            <a:r>
              <a:rPr lang="en-US" dirty="0" smtClean="0"/>
              <a:t>Standard Budgets</a:t>
            </a:r>
            <a:endParaRPr lang="en-US" dirty="0"/>
          </a:p>
        </p:txBody>
      </p:sp>
      <p:sp>
        <p:nvSpPr>
          <p:cNvPr id="3" name="Content Placeholder 2"/>
          <p:cNvSpPr>
            <a:spLocks noGrp="1"/>
          </p:cNvSpPr>
          <p:nvPr>
            <p:ph idx="1"/>
          </p:nvPr>
        </p:nvSpPr>
        <p:spPr>
          <a:xfrm>
            <a:off x="1371600" y="1600200"/>
            <a:ext cx="7315200" cy="4525963"/>
          </a:xfrm>
        </p:spPr>
        <p:txBody>
          <a:bodyPr/>
          <a:lstStyle/>
          <a:p>
            <a:r>
              <a:rPr lang="en-US" dirty="0" smtClean="0"/>
              <a:t>Tuition</a:t>
            </a:r>
          </a:p>
          <a:p>
            <a:r>
              <a:rPr lang="en-US" dirty="0" smtClean="0"/>
              <a:t>Room &amp; Board</a:t>
            </a:r>
          </a:p>
          <a:p>
            <a:r>
              <a:rPr lang="en-US" dirty="0" smtClean="0"/>
              <a:t>Books &amp; Supplies</a:t>
            </a:r>
          </a:p>
          <a:p>
            <a:r>
              <a:rPr lang="en-US" dirty="0" smtClean="0"/>
              <a:t>Health &amp; Disability Insurance</a:t>
            </a:r>
          </a:p>
          <a:p>
            <a:r>
              <a:rPr lang="en-US" dirty="0" smtClean="0"/>
              <a:t>Allowable Fees</a:t>
            </a:r>
          </a:p>
          <a:p>
            <a:r>
              <a:rPr lang="en-US" dirty="0" smtClean="0"/>
              <a:t>Transportation Allowance</a:t>
            </a:r>
            <a:endParaRPr lang="en-US" dirty="0"/>
          </a:p>
        </p:txBody>
      </p:sp>
    </p:spTree>
    <p:extLst>
      <p:ext uri="{BB962C8B-B14F-4D97-AF65-F5344CB8AC3E}">
        <p14:creationId xmlns:p14="http://schemas.microsoft.com/office/powerpoint/2010/main" val="1307229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304800"/>
            <a:ext cx="7391400" cy="1112838"/>
          </a:xfrm>
        </p:spPr>
        <p:txBody>
          <a:bodyPr/>
          <a:lstStyle/>
          <a:p>
            <a:r>
              <a:rPr lang="en-US" dirty="0" smtClean="0"/>
              <a:t>Budget Adjustments</a:t>
            </a:r>
            <a:endParaRPr lang="en-US" dirty="0"/>
          </a:p>
        </p:txBody>
      </p:sp>
      <p:sp>
        <p:nvSpPr>
          <p:cNvPr id="3" name="Content Placeholder 2"/>
          <p:cNvSpPr>
            <a:spLocks noGrp="1"/>
          </p:cNvSpPr>
          <p:nvPr>
            <p:ph idx="1"/>
          </p:nvPr>
        </p:nvSpPr>
        <p:spPr>
          <a:xfrm>
            <a:off x="1295400" y="1600200"/>
            <a:ext cx="7391400" cy="4525963"/>
          </a:xfrm>
        </p:spPr>
        <p:txBody>
          <a:bodyPr>
            <a:normAutofit/>
          </a:bodyPr>
          <a:lstStyle/>
          <a:p>
            <a:r>
              <a:rPr lang="en-US" dirty="0" smtClean="0"/>
              <a:t>Dependent Care</a:t>
            </a:r>
          </a:p>
          <a:p>
            <a:r>
              <a:rPr lang="en-US" dirty="0" smtClean="0"/>
              <a:t>Child Care</a:t>
            </a:r>
          </a:p>
          <a:p>
            <a:r>
              <a:rPr lang="en-US" dirty="0" smtClean="0"/>
              <a:t>Alimony/Child Support</a:t>
            </a:r>
          </a:p>
          <a:p>
            <a:endParaRPr lang="en-US" dirty="0" smtClean="0"/>
          </a:p>
          <a:p>
            <a:endParaRPr lang="en-US" dirty="0"/>
          </a:p>
        </p:txBody>
      </p:sp>
    </p:spTree>
    <p:extLst>
      <p:ext uri="{BB962C8B-B14F-4D97-AF65-F5344CB8AC3E}">
        <p14:creationId xmlns:p14="http://schemas.microsoft.com/office/powerpoint/2010/main" val="23176694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28600"/>
            <a:ext cx="7239000" cy="1143000"/>
          </a:xfrm>
        </p:spPr>
        <p:txBody>
          <a:bodyPr>
            <a:normAutofit fontScale="90000"/>
          </a:bodyPr>
          <a:lstStyle/>
          <a:p>
            <a:r>
              <a:rPr lang="en-US" dirty="0" smtClean="0"/>
              <a:t/>
            </a:r>
            <a:br>
              <a:rPr lang="en-US" dirty="0" smtClean="0"/>
            </a:br>
            <a:r>
              <a:rPr lang="en-US" dirty="0" smtClean="0"/>
              <a:t>Sample Dependent Care Allowance Calculation</a:t>
            </a:r>
            <a:br>
              <a:rPr lang="en-US" dirty="0" smtClean="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80152220"/>
              </p:ext>
            </p:extLst>
          </p:nvPr>
        </p:nvGraphicFramePr>
        <p:xfrm>
          <a:off x="1524000" y="1447804"/>
          <a:ext cx="7467600" cy="5486387"/>
        </p:xfrm>
        <a:graphic>
          <a:graphicData uri="http://schemas.openxmlformats.org/drawingml/2006/table">
            <a:tbl>
              <a:tblPr>
                <a:tableStyleId>{5C22544A-7EE6-4342-B048-85BDC9FD1C3A}</a:tableStyleId>
              </a:tblPr>
              <a:tblGrid>
                <a:gridCol w="666874"/>
                <a:gridCol w="823173"/>
                <a:gridCol w="948211"/>
                <a:gridCol w="927371"/>
                <a:gridCol w="833593"/>
                <a:gridCol w="1111458"/>
                <a:gridCol w="1292067"/>
                <a:gridCol w="864853"/>
              </a:tblGrid>
              <a:tr h="142724">
                <a:tc gridSpan="4">
                  <a:txBody>
                    <a:bodyPr/>
                    <a:lstStyle/>
                    <a:p>
                      <a:pPr algn="l" fontAlgn="b"/>
                      <a:r>
                        <a:rPr lang="en-US" sz="700" u="none" strike="noStrike" dirty="0">
                          <a:effectLst/>
                        </a:rPr>
                        <a:t>Dependent Allowance Table  2013-14</a:t>
                      </a:r>
                      <a:endParaRPr lang="en-US" sz="700" b="1" i="0" u="none" strike="noStrike" dirty="0">
                        <a:effectLst/>
                        <a:latin typeface="Arial"/>
                      </a:endParaRPr>
                    </a:p>
                  </a:txBody>
                  <a:tcPr marL="5525" marR="5525" marT="5525"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a:effectLst/>
                        <a:latin typeface="Arial"/>
                      </a:endParaRPr>
                    </a:p>
                  </a:txBody>
                  <a:tcPr marL="5525" marR="5525" marT="5525" marB="0" anchor="b"/>
                </a:tc>
                <a:tc>
                  <a:txBody>
                    <a:bodyPr/>
                    <a:lstStyle/>
                    <a:p>
                      <a:pPr algn="l" fontAlgn="b"/>
                      <a:endParaRPr lang="en-US" sz="700" b="0" i="0" u="none" strike="noStrike">
                        <a:effectLst/>
                        <a:latin typeface="Arial"/>
                      </a:endParaRPr>
                    </a:p>
                  </a:txBody>
                  <a:tcPr marL="5525" marR="5525" marT="5525" marB="0" anchor="b"/>
                </a:tc>
                <a:tc>
                  <a:txBody>
                    <a:bodyPr/>
                    <a:lstStyle/>
                    <a:p>
                      <a:pPr algn="l" fontAlgn="b"/>
                      <a:endParaRPr lang="en-US" sz="700" b="0" i="0" u="none" strike="noStrike">
                        <a:effectLst/>
                        <a:latin typeface="Arial"/>
                      </a:endParaRPr>
                    </a:p>
                  </a:txBody>
                  <a:tcPr marL="5525" marR="5525" marT="5525" marB="0" anchor="b"/>
                </a:tc>
                <a:tc>
                  <a:txBody>
                    <a:bodyPr/>
                    <a:lstStyle/>
                    <a:p>
                      <a:pPr algn="l" fontAlgn="b"/>
                      <a:endParaRPr lang="en-US" sz="700" b="0" i="0" u="none" strike="noStrike">
                        <a:effectLst/>
                        <a:latin typeface="Arial"/>
                      </a:endParaRPr>
                    </a:p>
                  </a:txBody>
                  <a:tcPr marL="5525" marR="5525" marT="5525" marB="0" anchor="b"/>
                </a:tc>
              </a:tr>
              <a:tr h="138027">
                <a:tc>
                  <a:txBody>
                    <a:bodyPr/>
                    <a:lstStyle/>
                    <a:p>
                      <a:pPr algn="l" fontAlgn="b"/>
                      <a:endParaRPr lang="en-US" sz="600" b="1" i="1" u="none" strike="noStrike">
                        <a:effectLst/>
                        <a:latin typeface="Arial"/>
                      </a:endParaRPr>
                    </a:p>
                  </a:txBody>
                  <a:tcPr marL="5525" marR="5525" marT="5525" marB="0" anchor="b"/>
                </a:tc>
                <a:tc>
                  <a:txBody>
                    <a:bodyPr/>
                    <a:lstStyle/>
                    <a:p>
                      <a:pPr algn="l" fontAlgn="b"/>
                      <a:endParaRPr lang="en-US" sz="600" b="0" i="0" u="none" strike="noStrike">
                        <a:effectLst/>
                        <a:latin typeface="Arial"/>
                      </a:endParaRPr>
                    </a:p>
                  </a:txBody>
                  <a:tcPr marL="5525" marR="5525" marT="5525" marB="0" anchor="b"/>
                </a:tc>
                <a:tc>
                  <a:txBody>
                    <a:bodyPr/>
                    <a:lstStyle/>
                    <a:p>
                      <a:pPr algn="l" fontAlgn="b"/>
                      <a:endParaRPr lang="en-US" sz="600" b="0" i="0" u="sng" strike="noStrike">
                        <a:effectLst/>
                        <a:latin typeface="Arial"/>
                      </a:endParaRPr>
                    </a:p>
                  </a:txBody>
                  <a:tcPr marL="5525" marR="5525" marT="5525" marB="0" anchor="b"/>
                </a:tc>
                <a:tc>
                  <a:txBody>
                    <a:bodyPr/>
                    <a:lstStyle/>
                    <a:p>
                      <a:pPr algn="l" fontAlgn="b"/>
                      <a:endParaRPr lang="en-US" sz="600" b="0" i="0" u="sng" strike="noStrike">
                        <a:effectLst/>
                        <a:latin typeface="Arial"/>
                      </a:endParaRPr>
                    </a:p>
                  </a:txBody>
                  <a:tcPr marL="5525" marR="5525" marT="5525" marB="0" anchor="b"/>
                </a:tc>
                <a:tc>
                  <a:txBody>
                    <a:bodyPr/>
                    <a:lstStyle/>
                    <a:p>
                      <a:pPr algn="l" fontAlgn="b"/>
                      <a:endParaRPr lang="en-US" sz="600" b="0" i="0" u="sng" strike="noStrike">
                        <a:effectLst/>
                        <a:latin typeface="Arial"/>
                      </a:endParaRPr>
                    </a:p>
                  </a:txBody>
                  <a:tcPr marL="5525" marR="5525" marT="5525" marB="0" anchor="b"/>
                </a:tc>
                <a:tc>
                  <a:txBody>
                    <a:bodyPr/>
                    <a:lstStyle/>
                    <a:p>
                      <a:pPr algn="l" fontAlgn="b"/>
                      <a:endParaRPr lang="en-US" sz="600" b="0" i="0" u="sng" strike="noStrike">
                        <a:effectLst/>
                        <a:latin typeface="Arial"/>
                      </a:endParaRPr>
                    </a:p>
                  </a:txBody>
                  <a:tcPr marL="5525" marR="5525" marT="5525" marB="0" anchor="b"/>
                </a:tc>
                <a:tc>
                  <a:txBody>
                    <a:bodyPr/>
                    <a:lstStyle/>
                    <a:p>
                      <a:pPr algn="l" fontAlgn="b"/>
                      <a:endParaRPr lang="en-US" sz="700" b="0" i="0" u="sng" strike="noStrike">
                        <a:effectLst/>
                        <a:latin typeface="Arial"/>
                      </a:endParaRPr>
                    </a:p>
                  </a:txBody>
                  <a:tcPr marL="5525" marR="5525" marT="5525" marB="0" anchor="b"/>
                </a:tc>
                <a:tc>
                  <a:txBody>
                    <a:bodyPr/>
                    <a:lstStyle/>
                    <a:p>
                      <a:pPr algn="l" fontAlgn="b"/>
                      <a:endParaRPr lang="en-US" sz="600" b="0" i="0" u="sng" strike="noStrike">
                        <a:effectLst/>
                        <a:latin typeface="Arial"/>
                      </a:endParaRPr>
                    </a:p>
                  </a:txBody>
                  <a:tcPr marL="5525" marR="5525" marT="5525" marB="0" anchor="b"/>
                </a:tc>
              </a:tr>
              <a:tr h="142724">
                <a:tc>
                  <a:txBody>
                    <a:bodyPr/>
                    <a:lstStyle/>
                    <a:p>
                      <a:pPr algn="l" fontAlgn="b"/>
                      <a:endParaRPr lang="en-US" sz="600" b="1" i="1" u="none" strike="noStrike">
                        <a:effectLst/>
                        <a:latin typeface="Arial"/>
                      </a:endParaRPr>
                    </a:p>
                  </a:txBody>
                  <a:tcPr marL="5525" marR="5525" marT="5525" marB="0" anchor="b"/>
                </a:tc>
                <a:tc>
                  <a:txBody>
                    <a:bodyPr/>
                    <a:lstStyle/>
                    <a:p>
                      <a:pPr algn="l" fontAlgn="b"/>
                      <a:endParaRPr lang="en-US" sz="600" b="0" i="0" u="none" strike="noStrike">
                        <a:effectLst/>
                        <a:latin typeface="Arial"/>
                      </a:endParaRPr>
                    </a:p>
                  </a:txBody>
                  <a:tcPr marL="5525" marR="5525" marT="5525" marB="0" anchor="b"/>
                </a:tc>
                <a:tc>
                  <a:txBody>
                    <a:bodyPr/>
                    <a:lstStyle/>
                    <a:p>
                      <a:pPr algn="l" fontAlgn="b"/>
                      <a:endParaRPr lang="en-US" sz="600" b="0" i="0" u="sng" strike="noStrike">
                        <a:effectLst/>
                        <a:latin typeface="Arial"/>
                      </a:endParaRPr>
                    </a:p>
                  </a:txBody>
                  <a:tcPr marL="5525" marR="5525" marT="5525" marB="0" anchor="b"/>
                </a:tc>
                <a:tc>
                  <a:txBody>
                    <a:bodyPr/>
                    <a:lstStyle/>
                    <a:p>
                      <a:pPr algn="l" fontAlgn="b"/>
                      <a:endParaRPr lang="en-US" sz="600" b="0" i="0" u="sng" strike="noStrike">
                        <a:effectLst/>
                        <a:latin typeface="Arial"/>
                      </a:endParaRPr>
                    </a:p>
                  </a:txBody>
                  <a:tcPr marL="5525" marR="5525" marT="5525" marB="0" anchor="b"/>
                </a:tc>
                <a:tc>
                  <a:txBody>
                    <a:bodyPr/>
                    <a:lstStyle/>
                    <a:p>
                      <a:pPr algn="l" fontAlgn="b"/>
                      <a:endParaRPr lang="en-US" sz="600" b="0" i="0" u="sng" strike="noStrike">
                        <a:effectLst/>
                        <a:latin typeface="Arial"/>
                      </a:endParaRPr>
                    </a:p>
                  </a:txBody>
                  <a:tcPr marL="5525" marR="5525" marT="5525" marB="0" anchor="b"/>
                </a:tc>
                <a:tc>
                  <a:txBody>
                    <a:bodyPr/>
                    <a:lstStyle/>
                    <a:p>
                      <a:pPr algn="l" fontAlgn="b"/>
                      <a:r>
                        <a:rPr lang="en-US" sz="600" u="none" strike="noStrike">
                          <a:effectLst/>
                        </a:rPr>
                        <a:t>Student Name:  </a:t>
                      </a:r>
                      <a:endParaRPr lang="en-US" sz="600" b="1" i="1" u="none" strike="noStrike">
                        <a:effectLst/>
                        <a:latin typeface="Arial"/>
                      </a:endParaRPr>
                    </a:p>
                  </a:txBody>
                  <a:tcPr marL="5525" marR="5525" marT="5525" marB="0" anchor="b"/>
                </a:tc>
                <a:tc gridSpan="2">
                  <a:txBody>
                    <a:bodyPr/>
                    <a:lstStyle/>
                    <a:p>
                      <a:pPr algn="l" fontAlgn="b"/>
                      <a:r>
                        <a:rPr lang="en-US" sz="700" u="none" strike="noStrike">
                          <a:effectLst/>
                        </a:rPr>
                        <a:t>Stanford Medicine</a:t>
                      </a:r>
                      <a:endParaRPr lang="en-US" sz="700" b="1" i="0" u="none" strike="noStrike">
                        <a:effectLst/>
                        <a:latin typeface="Arial"/>
                      </a:endParaRPr>
                    </a:p>
                  </a:txBody>
                  <a:tcPr marL="5525" marR="5525" marT="5525" marB="0" anchor="b"/>
                </a:tc>
                <a:tc hMerge="1">
                  <a:txBody>
                    <a:bodyPr/>
                    <a:lstStyle/>
                    <a:p>
                      <a:endParaRPr lang="en-US"/>
                    </a:p>
                  </a:txBody>
                  <a:tcPr/>
                </a:tc>
              </a:tr>
              <a:tr h="142724">
                <a:tc gridSpan="4">
                  <a:txBody>
                    <a:bodyPr/>
                    <a:lstStyle/>
                    <a:p>
                      <a:pPr algn="l" fontAlgn="b"/>
                      <a:r>
                        <a:rPr lang="en-US" sz="600" u="none" strike="noStrike" dirty="0">
                          <a:effectLst/>
                        </a:rPr>
                        <a:t>Procedure for Dependent Care Allowance</a:t>
                      </a:r>
                      <a:endParaRPr lang="en-US" sz="600" b="1" i="0" u="none" strike="noStrike" dirty="0">
                        <a:effectLst/>
                        <a:latin typeface="Arial"/>
                      </a:endParaRPr>
                    </a:p>
                  </a:txBody>
                  <a:tcPr marL="5525" marR="5525" marT="5525"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600" b="1" i="0" u="none" strike="noStrike">
                        <a:effectLst/>
                        <a:latin typeface="Arial"/>
                      </a:endParaRPr>
                    </a:p>
                  </a:txBody>
                  <a:tcPr marL="5525" marR="5525" marT="5525" marB="0" anchor="b"/>
                </a:tc>
                <a:tc>
                  <a:txBody>
                    <a:bodyPr/>
                    <a:lstStyle/>
                    <a:p>
                      <a:pPr algn="l" fontAlgn="b"/>
                      <a:endParaRPr lang="en-US" sz="600" b="1" i="0" u="none" strike="noStrike">
                        <a:effectLst/>
                        <a:latin typeface="Arial"/>
                      </a:endParaRPr>
                    </a:p>
                  </a:txBody>
                  <a:tcPr marL="5525" marR="5525" marT="5525" marB="0" anchor="b"/>
                </a:tc>
                <a:tc>
                  <a:txBody>
                    <a:bodyPr/>
                    <a:lstStyle/>
                    <a:p>
                      <a:pPr algn="l" fontAlgn="b"/>
                      <a:endParaRPr lang="en-US" sz="700" b="1" i="0" u="none" strike="noStrike">
                        <a:effectLst/>
                        <a:latin typeface="Arial"/>
                      </a:endParaRPr>
                    </a:p>
                  </a:txBody>
                  <a:tcPr marL="5525" marR="5525" marT="5525" marB="0" anchor="b"/>
                </a:tc>
                <a:tc>
                  <a:txBody>
                    <a:bodyPr/>
                    <a:lstStyle/>
                    <a:p>
                      <a:pPr algn="l" fontAlgn="b"/>
                      <a:endParaRPr lang="en-US" sz="600" b="1" i="0" u="none" strike="noStrike">
                        <a:effectLst/>
                        <a:latin typeface="Arial"/>
                      </a:endParaRPr>
                    </a:p>
                  </a:txBody>
                  <a:tcPr marL="5525" marR="5525" marT="5525" marB="0" anchor="b"/>
                </a:tc>
              </a:tr>
              <a:tr h="142724">
                <a:tc>
                  <a:txBody>
                    <a:bodyPr/>
                    <a:lstStyle/>
                    <a:p>
                      <a:pPr algn="l" fontAlgn="b"/>
                      <a:endParaRPr lang="en-US" sz="600" b="1" i="0" u="none" strike="noStrike">
                        <a:effectLst/>
                        <a:latin typeface="Arial"/>
                      </a:endParaRPr>
                    </a:p>
                  </a:txBody>
                  <a:tcPr marL="5525" marR="5525" marT="5525" marB="0" anchor="b"/>
                </a:tc>
                <a:tc>
                  <a:txBody>
                    <a:bodyPr/>
                    <a:lstStyle/>
                    <a:p>
                      <a:pPr algn="l" fontAlgn="b"/>
                      <a:endParaRPr lang="en-US" sz="600" b="1" i="0" u="none" strike="noStrike">
                        <a:effectLst/>
                        <a:latin typeface="Arial"/>
                      </a:endParaRPr>
                    </a:p>
                  </a:txBody>
                  <a:tcPr marL="5525" marR="5525" marT="5525" marB="0" anchor="b"/>
                </a:tc>
                <a:tc>
                  <a:txBody>
                    <a:bodyPr/>
                    <a:lstStyle/>
                    <a:p>
                      <a:pPr algn="l" fontAlgn="b"/>
                      <a:endParaRPr lang="en-US" sz="600" b="1" i="0" u="none" strike="noStrike">
                        <a:effectLst/>
                        <a:latin typeface="Arial"/>
                      </a:endParaRPr>
                    </a:p>
                  </a:txBody>
                  <a:tcPr marL="5525" marR="5525" marT="5525" marB="0" anchor="b"/>
                </a:tc>
                <a:tc>
                  <a:txBody>
                    <a:bodyPr/>
                    <a:lstStyle/>
                    <a:p>
                      <a:pPr algn="l" fontAlgn="b"/>
                      <a:endParaRPr lang="en-US" sz="600" b="1" i="0" u="none" strike="noStrike">
                        <a:effectLst/>
                        <a:latin typeface="Arial"/>
                      </a:endParaRPr>
                    </a:p>
                  </a:txBody>
                  <a:tcPr marL="5525" marR="5525" marT="5525" marB="0" anchor="b"/>
                </a:tc>
                <a:tc>
                  <a:txBody>
                    <a:bodyPr/>
                    <a:lstStyle/>
                    <a:p>
                      <a:pPr algn="l" fontAlgn="b"/>
                      <a:endParaRPr lang="en-US" sz="600" b="1" i="0" u="none" strike="noStrike">
                        <a:effectLst/>
                        <a:latin typeface="Arial"/>
                      </a:endParaRPr>
                    </a:p>
                  </a:txBody>
                  <a:tcPr marL="5525" marR="5525" marT="5525" marB="0" anchor="b"/>
                </a:tc>
                <a:tc>
                  <a:txBody>
                    <a:bodyPr/>
                    <a:lstStyle/>
                    <a:p>
                      <a:pPr algn="l" fontAlgn="b"/>
                      <a:endParaRPr lang="en-US" sz="600" b="1" i="0" u="none" strike="noStrike">
                        <a:effectLst/>
                        <a:latin typeface="Arial"/>
                      </a:endParaRPr>
                    </a:p>
                  </a:txBody>
                  <a:tcPr marL="5525" marR="5525" marT="5525" marB="0" anchor="b"/>
                </a:tc>
                <a:tc>
                  <a:txBody>
                    <a:bodyPr/>
                    <a:lstStyle/>
                    <a:p>
                      <a:pPr algn="l" fontAlgn="b"/>
                      <a:endParaRPr lang="en-US" sz="700" b="1" i="0" u="none" strike="noStrike">
                        <a:effectLst/>
                        <a:latin typeface="Arial"/>
                      </a:endParaRPr>
                    </a:p>
                  </a:txBody>
                  <a:tcPr marL="5525" marR="5525" marT="5525" marB="0" anchor="b"/>
                </a:tc>
                <a:tc>
                  <a:txBody>
                    <a:bodyPr/>
                    <a:lstStyle/>
                    <a:p>
                      <a:pPr algn="l" fontAlgn="b"/>
                      <a:endParaRPr lang="en-US" sz="600" b="1" i="0" u="none" strike="noStrike">
                        <a:effectLst/>
                        <a:latin typeface="Arial"/>
                      </a:endParaRPr>
                    </a:p>
                  </a:txBody>
                  <a:tcPr marL="5525" marR="5525" marT="5525" marB="0" anchor="b"/>
                </a:tc>
              </a:tr>
              <a:tr h="138027">
                <a:tc>
                  <a:txBody>
                    <a:bodyPr/>
                    <a:lstStyle/>
                    <a:p>
                      <a:pPr algn="l" fontAlgn="b"/>
                      <a:endParaRPr lang="en-US" sz="600" b="1" i="0" u="none" strike="noStrike">
                        <a:effectLst/>
                        <a:latin typeface="Arial"/>
                      </a:endParaRPr>
                    </a:p>
                  </a:txBody>
                  <a:tcPr marL="5525" marR="5525" marT="5525" marB="0" anchor="b"/>
                </a:tc>
                <a:tc>
                  <a:txBody>
                    <a:bodyPr/>
                    <a:lstStyle/>
                    <a:p>
                      <a:pPr algn="l" fontAlgn="b"/>
                      <a:endParaRPr lang="en-US" sz="600" b="0" i="0" u="none" strike="noStrike">
                        <a:effectLst/>
                        <a:latin typeface="Arial"/>
                      </a:endParaRPr>
                    </a:p>
                  </a:txBody>
                  <a:tcPr marL="5525" marR="5525" marT="5525" marB="0" anchor="b"/>
                </a:tc>
                <a:tc>
                  <a:txBody>
                    <a:bodyPr/>
                    <a:lstStyle/>
                    <a:p>
                      <a:pPr algn="l" fontAlgn="b"/>
                      <a:endParaRPr lang="en-US" sz="600" b="0" i="0" u="none" strike="noStrike">
                        <a:effectLst/>
                        <a:latin typeface="Arial"/>
                      </a:endParaRPr>
                    </a:p>
                  </a:txBody>
                  <a:tcPr marL="5525" marR="5525" marT="5525" marB="0" anchor="b"/>
                </a:tc>
                <a:tc>
                  <a:txBody>
                    <a:bodyPr/>
                    <a:lstStyle/>
                    <a:p>
                      <a:pPr algn="l" fontAlgn="b"/>
                      <a:endParaRPr lang="en-US" sz="600" b="0" i="0" u="none" strike="noStrike">
                        <a:effectLst/>
                        <a:latin typeface="Arial"/>
                      </a:endParaRPr>
                    </a:p>
                  </a:txBody>
                  <a:tcPr marL="5525" marR="5525" marT="5525" marB="0" anchor="b"/>
                </a:tc>
                <a:tc>
                  <a:txBody>
                    <a:bodyPr/>
                    <a:lstStyle/>
                    <a:p>
                      <a:pPr algn="l" fontAlgn="b"/>
                      <a:endParaRPr lang="en-US" sz="600" b="0" i="0" u="none" strike="noStrike" dirty="0">
                        <a:effectLst/>
                        <a:latin typeface="Arial"/>
                      </a:endParaRPr>
                    </a:p>
                  </a:txBody>
                  <a:tcPr marL="5525" marR="5525" marT="5525" marB="0" anchor="b"/>
                </a:tc>
                <a:tc>
                  <a:txBody>
                    <a:bodyPr/>
                    <a:lstStyle/>
                    <a:p>
                      <a:pPr algn="l" fontAlgn="b"/>
                      <a:endParaRPr lang="en-US" sz="600" b="0" i="0" u="none" strike="noStrike">
                        <a:effectLst/>
                        <a:latin typeface="Arial"/>
                      </a:endParaRPr>
                    </a:p>
                  </a:txBody>
                  <a:tcPr marL="5525" marR="5525" marT="5525" marB="0" anchor="b"/>
                </a:tc>
                <a:tc>
                  <a:txBody>
                    <a:bodyPr/>
                    <a:lstStyle/>
                    <a:p>
                      <a:pPr algn="l" fontAlgn="b"/>
                      <a:endParaRPr lang="en-US" sz="700" b="0" i="0" u="none" strike="noStrike">
                        <a:effectLst/>
                        <a:latin typeface="Arial"/>
                      </a:endParaRPr>
                    </a:p>
                  </a:txBody>
                  <a:tcPr marL="5525" marR="5525" marT="5525" marB="0" anchor="b"/>
                </a:tc>
                <a:tc>
                  <a:txBody>
                    <a:bodyPr/>
                    <a:lstStyle/>
                    <a:p>
                      <a:pPr algn="l" fontAlgn="b"/>
                      <a:endParaRPr lang="en-US" sz="600" b="0" i="0" u="none" strike="noStrike">
                        <a:effectLst/>
                        <a:latin typeface="Arial"/>
                      </a:endParaRPr>
                    </a:p>
                  </a:txBody>
                  <a:tcPr marL="5525" marR="5525" marT="5525" marB="0" anchor="b"/>
                </a:tc>
              </a:tr>
              <a:tr h="142724">
                <a:tc gridSpan="4">
                  <a:txBody>
                    <a:bodyPr/>
                    <a:lstStyle/>
                    <a:p>
                      <a:pPr algn="l" fontAlgn="b"/>
                      <a:r>
                        <a:rPr lang="en-US" sz="600" u="none" strike="noStrike">
                          <a:effectLst/>
                        </a:rPr>
                        <a:t>Independent Students with Dependents</a:t>
                      </a:r>
                      <a:endParaRPr lang="en-US" sz="600" b="1" i="0" u="none" strike="noStrike">
                        <a:effectLst/>
                        <a:latin typeface="Arial"/>
                      </a:endParaRPr>
                    </a:p>
                  </a:txBody>
                  <a:tcPr marL="5525" marR="5525" marT="5525"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600" u="none" strike="noStrike">
                          <a:effectLst/>
                        </a:rPr>
                        <a:t> </a:t>
                      </a:r>
                      <a:endParaRPr lang="en-US" sz="600" b="1" i="0" u="none" strike="noStrike">
                        <a:effectLst/>
                        <a:latin typeface="Arial"/>
                      </a:endParaRPr>
                    </a:p>
                  </a:txBody>
                  <a:tcPr marL="5525" marR="5525" marT="5525" marB="0" anchor="b"/>
                </a:tc>
                <a:tc>
                  <a:txBody>
                    <a:bodyPr/>
                    <a:lstStyle/>
                    <a:p>
                      <a:pPr algn="l" fontAlgn="b"/>
                      <a:r>
                        <a:rPr lang="en-US" sz="600" u="none" strike="noStrike">
                          <a:effectLst/>
                        </a:rPr>
                        <a:t> </a:t>
                      </a:r>
                      <a:endParaRPr lang="en-US" sz="600" b="1" i="0" u="none" strike="noStrike">
                        <a:effectLst/>
                        <a:latin typeface="Arial"/>
                      </a:endParaRPr>
                    </a:p>
                  </a:txBody>
                  <a:tcPr marL="5525" marR="5525" marT="5525" marB="0" anchor="b"/>
                </a:tc>
                <a:tc>
                  <a:txBody>
                    <a:bodyPr/>
                    <a:lstStyle/>
                    <a:p>
                      <a:pPr algn="l" fontAlgn="b"/>
                      <a:r>
                        <a:rPr lang="en-US" sz="700" u="none" strike="noStrike">
                          <a:effectLst/>
                        </a:rPr>
                        <a:t> </a:t>
                      </a:r>
                      <a:endParaRPr lang="en-US" sz="700" b="1" i="0" u="none" strike="noStrike">
                        <a:effectLst/>
                        <a:latin typeface="Arial"/>
                      </a:endParaRPr>
                    </a:p>
                  </a:txBody>
                  <a:tcPr marL="5525" marR="5525" marT="5525" marB="0" anchor="b"/>
                </a:tc>
                <a:tc>
                  <a:txBody>
                    <a:bodyPr/>
                    <a:lstStyle/>
                    <a:p>
                      <a:pPr algn="l" fontAlgn="b"/>
                      <a:r>
                        <a:rPr lang="en-US" sz="600" u="none" strike="noStrike">
                          <a:effectLst/>
                        </a:rPr>
                        <a:t> </a:t>
                      </a:r>
                      <a:endParaRPr lang="en-US" sz="600" b="1" i="0" u="none" strike="noStrike">
                        <a:effectLst/>
                        <a:latin typeface="Arial"/>
                      </a:endParaRPr>
                    </a:p>
                  </a:txBody>
                  <a:tcPr marL="5525" marR="5525" marT="5525" marB="0" anchor="b"/>
                </a:tc>
              </a:tr>
              <a:tr h="138027">
                <a:tc>
                  <a:txBody>
                    <a:bodyPr/>
                    <a:lstStyle/>
                    <a:p>
                      <a:pPr algn="l" fontAlgn="b"/>
                      <a:endParaRPr lang="en-US" sz="600" b="0" i="0" u="none" strike="noStrike">
                        <a:effectLst/>
                        <a:latin typeface="Arial"/>
                      </a:endParaRPr>
                    </a:p>
                  </a:txBody>
                  <a:tcPr marL="5525" marR="5525" marT="5525" marB="0" anchor="b"/>
                </a:tc>
                <a:tc>
                  <a:txBody>
                    <a:bodyPr/>
                    <a:lstStyle/>
                    <a:p>
                      <a:pPr algn="l" fontAlgn="b"/>
                      <a:endParaRPr lang="en-US" sz="600" b="0" i="0" u="none" strike="noStrike">
                        <a:effectLst/>
                        <a:latin typeface="Arial"/>
                      </a:endParaRPr>
                    </a:p>
                  </a:txBody>
                  <a:tcPr marL="5525" marR="5525" marT="5525" marB="0" anchor="b"/>
                </a:tc>
                <a:tc>
                  <a:txBody>
                    <a:bodyPr/>
                    <a:lstStyle/>
                    <a:p>
                      <a:pPr algn="l" fontAlgn="b"/>
                      <a:endParaRPr lang="en-US" sz="600" b="0" i="0" u="none" strike="noStrike">
                        <a:effectLst/>
                        <a:latin typeface="Arial"/>
                      </a:endParaRPr>
                    </a:p>
                  </a:txBody>
                  <a:tcPr marL="5525" marR="5525" marT="5525" marB="0" anchor="b"/>
                </a:tc>
                <a:tc>
                  <a:txBody>
                    <a:bodyPr/>
                    <a:lstStyle/>
                    <a:p>
                      <a:pPr algn="l" fontAlgn="b"/>
                      <a:endParaRPr lang="en-US" sz="600" b="0" i="0" u="none" strike="noStrike">
                        <a:effectLst/>
                        <a:latin typeface="Arial"/>
                      </a:endParaRPr>
                    </a:p>
                  </a:txBody>
                  <a:tcPr marL="5525" marR="5525" marT="5525" marB="0" anchor="b"/>
                </a:tc>
                <a:tc>
                  <a:txBody>
                    <a:bodyPr/>
                    <a:lstStyle/>
                    <a:p>
                      <a:pPr algn="l" fontAlgn="b"/>
                      <a:endParaRPr lang="en-US" sz="600" b="0" i="0" u="none" strike="noStrike">
                        <a:effectLst/>
                        <a:latin typeface="Arial"/>
                      </a:endParaRPr>
                    </a:p>
                  </a:txBody>
                  <a:tcPr marL="5525" marR="5525" marT="5525" marB="0" anchor="b"/>
                </a:tc>
                <a:tc>
                  <a:txBody>
                    <a:bodyPr/>
                    <a:lstStyle/>
                    <a:p>
                      <a:pPr algn="l" fontAlgn="b"/>
                      <a:endParaRPr lang="en-US" sz="600" b="0" i="0" u="none" strike="noStrike">
                        <a:effectLst/>
                        <a:latin typeface="Arial"/>
                      </a:endParaRPr>
                    </a:p>
                  </a:txBody>
                  <a:tcPr marL="5525" marR="5525" marT="5525" marB="0" anchor="b"/>
                </a:tc>
                <a:tc>
                  <a:txBody>
                    <a:bodyPr/>
                    <a:lstStyle/>
                    <a:p>
                      <a:pPr algn="l" fontAlgn="b"/>
                      <a:endParaRPr lang="en-US" sz="700" b="0" i="0" u="none" strike="noStrike">
                        <a:effectLst/>
                        <a:latin typeface="Arial"/>
                      </a:endParaRPr>
                    </a:p>
                  </a:txBody>
                  <a:tcPr marL="5525" marR="5525" marT="5525" marB="0" anchor="b"/>
                </a:tc>
                <a:tc>
                  <a:txBody>
                    <a:bodyPr/>
                    <a:lstStyle/>
                    <a:p>
                      <a:pPr algn="l" fontAlgn="b"/>
                      <a:endParaRPr lang="en-US" sz="600" b="0" i="0" u="none" strike="noStrike">
                        <a:effectLst/>
                        <a:latin typeface="Arial"/>
                      </a:endParaRPr>
                    </a:p>
                  </a:txBody>
                  <a:tcPr marL="5525" marR="5525" marT="5525" marB="0" anchor="b"/>
                </a:tc>
              </a:tr>
              <a:tr h="138027">
                <a:tc gridSpan="2">
                  <a:txBody>
                    <a:bodyPr/>
                    <a:lstStyle/>
                    <a:p>
                      <a:pPr algn="l" fontAlgn="b"/>
                      <a:r>
                        <a:rPr lang="en-US" sz="600" u="none" strike="noStrike">
                          <a:effectLst/>
                        </a:rPr>
                        <a:t>Family Size*</a:t>
                      </a:r>
                      <a:endParaRPr lang="en-US" sz="600" b="0" i="0" u="none" strike="noStrike">
                        <a:effectLst/>
                        <a:latin typeface="Arial"/>
                      </a:endParaRPr>
                    </a:p>
                  </a:txBody>
                  <a:tcPr marL="5525" marR="5525" marT="5525" marB="0" anchor="b"/>
                </a:tc>
                <a:tc hMerge="1">
                  <a:txBody>
                    <a:bodyPr/>
                    <a:lstStyle/>
                    <a:p>
                      <a:endParaRPr lang="en-US"/>
                    </a:p>
                  </a:txBody>
                  <a:tcPr/>
                </a:tc>
                <a:tc>
                  <a:txBody>
                    <a:bodyPr/>
                    <a:lstStyle/>
                    <a:p>
                      <a:pPr algn="l" fontAlgn="b"/>
                      <a:endParaRPr lang="en-US" sz="600" b="0" i="0" u="none" strike="noStrike">
                        <a:effectLst/>
                        <a:latin typeface="Arial"/>
                      </a:endParaRPr>
                    </a:p>
                  </a:txBody>
                  <a:tcPr marL="5525" marR="5525" marT="5525" marB="0" anchor="b"/>
                </a:tc>
                <a:tc>
                  <a:txBody>
                    <a:bodyPr/>
                    <a:lstStyle/>
                    <a:p>
                      <a:pPr algn="l" fontAlgn="b"/>
                      <a:endParaRPr lang="en-US" sz="600" b="0" i="0" u="none" strike="noStrike">
                        <a:effectLst/>
                        <a:latin typeface="Arial"/>
                      </a:endParaRPr>
                    </a:p>
                  </a:txBody>
                  <a:tcPr marL="5525" marR="5525" marT="5525" marB="0" anchor="b"/>
                </a:tc>
                <a:tc>
                  <a:txBody>
                    <a:bodyPr/>
                    <a:lstStyle/>
                    <a:p>
                      <a:pPr algn="l" fontAlgn="b"/>
                      <a:endParaRPr lang="en-US" sz="600" b="0" i="0" u="none" strike="noStrike">
                        <a:effectLst/>
                        <a:latin typeface="Arial"/>
                      </a:endParaRPr>
                    </a:p>
                  </a:txBody>
                  <a:tcPr marL="5525" marR="5525" marT="5525" marB="0" anchor="b"/>
                </a:tc>
                <a:tc>
                  <a:txBody>
                    <a:bodyPr/>
                    <a:lstStyle/>
                    <a:p>
                      <a:pPr algn="l" fontAlgn="b"/>
                      <a:endParaRPr lang="en-US" sz="600" b="0" i="0" u="none" strike="noStrike">
                        <a:effectLst/>
                        <a:latin typeface="Arial"/>
                      </a:endParaRPr>
                    </a:p>
                  </a:txBody>
                  <a:tcPr marL="5525" marR="5525" marT="5525" marB="0" anchor="b"/>
                </a:tc>
                <a:tc>
                  <a:txBody>
                    <a:bodyPr/>
                    <a:lstStyle/>
                    <a:p>
                      <a:pPr algn="l" fontAlgn="b"/>
                      <a:endParaRPr lang="en-US" sz="700" b="0" i="0" u="none" strike="noStrike">
                        <a:effectLst/>
                        <a:latin typeface="Arial"/>
                      </a:endParaRPr>
                    </a:p>
                  </a:txBody>
                  <a:tcPr marL="5525" marR="5525" marT="5525" marB="0" anchor="b"/>
                </a:tc>
                <a:tc>
                  <a:txBody>
                    <a:bodyPr/>
                    <a:lstStyle/>
                    <a:p>
                      <a:pPr algn="l" fontAlgn="b"/>
                      <a:endParaRPr lang="en-US" sz="600" b="0" i="0" u="none" strike="noStrike">
                        <a:effectLst/>
                        <a:latin typeface="Arial"/>
                      </a:endParaRPr>
                    </a:p>
                  </a:txBody>
                  <a:tcPr marL="5525" marR="5525" marT="5525" marB="0" anchor="b"/>
                </a:tc>
              </a:tr>
              <a:tr h="138027">
                <a:tc gridSpan="2">
                  <a:txBody>
                    <a:bodyPr/>
                    <a:lstStyle/>
                    <a:p>
                      <a:pPr algn="l" fontAlgn="b"/>
                      <a:r>
                        <a:rPr lang="en-US" sz="600" u="none" strike="noStrike">
                          <a:effectLst/>
                        </a:rPr>
                        <a:t>(including student)</a:t>
                      </a:r>
                      <a:endParaRPr lang="en-US" sz="600" b="0" i="0" u="none" strike="noStrike">
                        <a:effectLst/>
                        <a:latin typeface="Arial"/>
                      </a:endParaRPr>
                    </a:p>
                  </a:txBody>
                  <a:tcPr marL="5525" marR="5525" marT="5525" marB="0" anchor="b"/>
                </a:tc>
                <a:tc hMerge="1">
                  <a:txBody>
                    <a:bodyPr/>
                    <a:lstStyle/>
                    <a:p>
                      <a:endParaRPr lang="en-US"/>
                    </a:p>
                  </a:txBody>
                  <a:tcPr/>
                </a:tc>
                <a:tc>
                  <a:txBody>
                    <a:bodyPr/>
                    <a:lstStyle/>
                    <a:p>
                      <a:pPr algn="l" fontAlgn="b"/>
                      <a:r>
                        <a:rPr lang="en-US" sz="600" u="none" strike="noStrike">
                          <a:effectLst/>
                        </a:rPr>
                        <a:t> </a:t>
                      </a:r>
                      <a:endParaRPr lang="en-US" sz="600" b="0" i="0" u="none" strike="noStrike">
                        <a:effectLst/>
                        <a:latin typeface="Arial"/>
                      </a:endParaRPr>
                    </a:p>
                  </a:txBody>
                  <a:tcPr marL="5525" marR="5525" marT="5525" marB="0" anchor="b"/>
                </a:tc>
                <a:tc>
                  <a:txBody>
                    <a:bodyPr/>
                    <a:lstStyle/>
                    <a:p>
                      <a:pPr algn="l" fontAlgn="b"/>
                      <a:r>
                        <a:rPr lang="en-US" sz="600" u="none" strike="noStrike">
                          <a:effectLst/>
                        </a:rPr>
                        <a:t> </a:t>
                      </a:r>
                      <a:endParaRPr lang="en-US" sz="600" b="0" i="0" u="none" strike="noStrike">
                        <a:effectLst/>
                        <a:latin typeface="Arial"/>
                      </a:endParaRPr>
                    </a:p>
                  </a:txBody>
                  <a:tcPr marL="5525" marR="5525" marT="5525" marB="0" anchor="b"/>
                </a:tc>
                <a:tc gridSpan="2">
                  <a:txBody>
                    <a:bodyPr/>
                    <a:lstStyle/>
                    <a:p>
                      <a:pPr algn="l" fontAlgn="b"/>
                      <a:r>
                        <a:rPr lang="en-US" sz="600" u="none" strike="noStrike" dirty="0">
                          <a:effectLst/>
                        </a:rPr>
                        <a:t>Number in College**</a:t>
                      </a:r>
                      <a:endParaRPr lang="en-US" sz="600" b="0" i="0" u="none" strike="noStrike" dirty="0">
                        <a:effectLst/>
                        <a:latin typeface="Arial"/>
                      </a:endParaRPr>
                    </a:p>
                  </a:txBody>
                  <a:tcPr marL="5525" marR="5525" marT="5525" marB="0" anchor="b"/>
                </a:tc>
                <a:tc hMerge="1">
                  <a:txBody>
                    <a:bodyPr/>
                    <a:lstStyle/>
                    <a:p>
                      <a:endParaRPr lang="en-US"/>
                    </a:p>
                  </a:txBody>
                  <a:tcPr/>
                </a:tc>
                <a:tc>
                  <a:txBody>
                    <a:bodyPr/>
                    <a:lstStyle/>
                    <a:p>
                      <a:pPr algn="l" fontAlgn="b"/>
                      <a:r>
                        <a:rPr lang="en-US" sz="700" u="none" strike="noStrike">
                          <a:effectLst/>
                        </a:rPr>
                        <a:t> </a:t>
                      </a:r>
                      <a:endParaRPr lang="en-US" sz="700" b="0" i="0" u="none" strike="noStrike">
                        <a:effectLst/>
                        <a:latin typeface="Arial"/>
                      </a:endParaRPr>
                    </a:p>
                  </a:txBody>
                  <a:tcPr marL="5525" marR="5525" marT="5525" marB="0" anchor="b"/>
                </a:tc>
                <a:tc>
                  <a:txBody>
                    <a:bodyPr/>
                    <a:lstStyle/>
                    <a:p>
                      <a:pPr algn="l" fontAlgn="b"/>
                      <a:r>
                        <a:rPr lang="en-US" sz="600" u="none" strike="noStrike">
                          <a:effectLst/>
                        </a:rPr>
                        <a:t> </a:t>
                      </a:r>
                      <a:endParaRPr lang="en-US" sz="600" b="0" i="0" u="none" strike="noStrike">
                        <a:effectLst/>
                        <a:latin typeface="Arial"/>
                      </a:endParaRPr>
                    </a:p>
                  </a:txBody>
                  <a:tcPr marL="5525" marR="5525" marT="5525" marB="0" anchor="b"/>
                </a:tc>
              </a:tr>
              <a:tr h="142724">
                <a:tc>
                  <a:txBody>
                    <a:bodyPr/>
                    <a:lstStyle/>
                    <a:p>
                      <a:pPr algn="l" fontAlgn="b"/>
                      <a:endParaRPr lang="en-US" sz="700" b="1" i="0" u="none" strike="noStrike">
                        <a:effectLst/>
                        <a:latin typeface="Arial"/>
                      </a:endParaRPr>
                    </a:p>
                  </a:txBody>
                  <a:tcPr marL="5525" marR="5525" marT="5525" marB="0" anchor="b"/>
                </a:tc>
                <a:tc>
                  <a:txBody>
                    <a:bodyPr/>
                    <a:lstStyle/>
                    <a:p>
                      <a:pPr algn="l" fontAlgn="b"/>
                      <a:endParaRPr lang="en-US" sz="700" b="1" i="0" u="none" strike="noStrike">
                        <a:effectLst/>
                        <a:latin typeface="Arial"/>
                      </a:endParaRPr>
                    </a:p>
                  </a:txBody>
                  <a:tcPr marL="5525" marR="5525" marT="5525" marB="0" anchor="b"/>
                </a:tc>
                <a:tc>
                  <a:txBody>
                    <a:bodyPr/>
                    <a:lstStyle/>
                    <a:p>
                      <a:pPr algn="ctr" fontAlgn="b"/>
                      <a:r>
                        <a:rPr lang="en-US" sz="700" u="none" strike="noStrike">
                          <a:effectLst/>
                        </a:rPr>
                        <a:t>1</a:t>
                      </a:r>
                      <a:endParaRPr lang="en-US" sz="700" b="1" i="0" u="none" strike="noStrike">
                        <a:effectLst/>
                        <a:latin typeface="Arial"/>
                      </a:endParaRPr>
                    </a:p>
                  </a:txBody>
                  <a:tcPr marL="5525" marR="5525" marT="5525" marB="0" anchor="b"/>
                </a:tc>
                <a:tc>
                  <a:txBody>
                    <a:bodyPr/>
                    <a:lstStyle/>
                    <a:p>
                      <a:pPr algn="ctr" fontAlgn="b"/>
                      <a:r>
                        <a:rPr lang="en-US" sz="700" u="none" strike="noStrike">
                          <a:effectLst/>
                        </a:rPr>
                        <a:t>2</a:t>
                      </a:r>
                      <a:endParaRPr lang="en-US" sz="700" b="1" i="0" u="none" strike="noStrike">
                        <a:effectLst/>
                        <a:latin typeface="Arial"/>
                      </a:endParaRPr>
                    </a:p>
                  </a:txBody>
                  <a:tcPr marL="5525" marR="5525" marT="5525" marB="0" anchor="b"/>
                </a:tc>
                <a:tc>
                  <a:txBody>
                    <a:bodyPr/>
                    <a:lstStyle/>
                    <a:p>
                      <a:pPr algn="ctr" fontAlgn="b"/>
                      <a:r>
                        <a:rPr lang="en-US" sz="700" u="none" strike="noStrike">
                          <a:effectLst/>
                        </a:rPr>
                        <a:t>3</a:t>
                      </a:r>
                      <a:endParaRPr lang="en-US" sz="700" b="1" i="0" u="none" strike="noStrike">
                        <a:effectLst/>
                        <a:latin typeface="Arial"/>
                      </a:endParaRPr>
                    </a:p>
                  </a:txBody>
                  <a:tcPr marL="5525" marR="5525" marT="5525" marB="0" anchor="b"/>
                </a:tc>
                <a:tc>
                  <a:txBody>
                    <a:bodyPr/>
                    <a:lstStyle/>
                    <a:p>
                      <a:pPr algn="ctr" fontAlgn="b"/>
                      <a:r>
                        <a:rPr lang="en-US" sz="700" u="none" strike="noStrike">
                          <a:effectLst/>
                        </a:rPr>
                        <a:t>4</a:t>
                      </a:r>
                      <a:endParaRPr lang="en-US" sz="700" b="1" i="0" u="none" strike="noStrike">
                        <a:effectLst/>
                        <a:latin typeface="Arial"/>
                      </a:endParaRPr>
                    </a:p>
                  </a:txBody>
                  <a:tcPr marL="5525" marR="5525" marT="5525" marB="0" anchor="b"/>
                </a:tc>
                <a:tc>
                  <a:txBody>
                    <a:bodyPr/>
                    <a:lstStyle/>
                    <a:p>
                      <a:pPr algn="ctr" fontAlgn="b"/>
                      <a:r>
                        <a:rPr lang="en-US" sz="700" u="none" strike="noStrike">
                          <a:effectLst/>
                        </a:rPr>
                        <a:t>5</a:t>
                      </a:r>
                      <a:endParaRPr lang="en-US" sz="700" b="1" i="0" u="none" strike="noStrike">
                        <a:effectLst/>
                        <a:latin typeface="Arial"/>
                      </a:endParaRPr>
                    </a:p>
                  </a:txBody>
                  <a:tcPr marL="5525" marR="5525" marT="5525" marB="0" anchor="b"/>
                </a:tc>
                <a:tc>
                  <a:txBody>
                    <a:bodyPr/>
                    <a:lstStyle/>
                    <a:p>
                      <a:pPr algn="l" fontAlgn="b"/>
                      <a:endParaRPr lang="en-US" sz="700" b="1" i="0" u="none" strike="noStrike">
                        <a:effectLst/>
                        <a:latin typeface="Arial"/>
                      </a:endParaRPr>
                    </a:p>
                  </a:txBody>
                  <a:tcPr marL="5525" marR="5525" marT="5525" marB="0" anchor="b"/>
                </a:tc>
              </a:tr>
              <a:tr h="142724">
                <a:tc>
                  <a:txBody>
                    <a:bodyPr/>
                    <a:lstStyle/>
                    <a:p>
                      <a:pPr algn="r" fontAlgn="b"/>
                      <a:r>
                        <a:rPr lang="en-US" sz="700" u="none" strike="noStrike">
                          <a:effectLst/>
                        </a:rPr>
                        <a:t>2</a:t>
                      </a:r>
                      <a:endParaRPr lang="en-US" sz="700" b="1" i="0" u="none" strike="noStrike">
                        <a:effectLst/>
                        <a:latin typeface="Arial"/>
                      </a:endParaRPr>
                    </a:p>
                  </a:txBody>
                  <a:tcPr marL="5525" marR="5525" marT="5525" marB="0" anchor="b"/>
                </a:tc>
                <a:tc>
                  <a:txBody>
                    <a:bodyPr/>
                    <a:lstStyle/>
                    <a:p>
                      <a:pPr algn="l" fontAlgn="b"/>
                      <a:endParaRPr lang="en-US" sz="700" b="1" i="0" u="none" strike="noStrike">
                        <a:effectLst/>
                        <a:latin typeface="Arial"/>
                      </a:endParaRPr>
                    </a:p>
                  </a:txBody>
                  <a:tcPr marL="5525" marR="5525" marT="5525" marB="0" anchor="b"/>
                </a:tc>
                <a:tc>
                  <a:txBody>
                    <a:bodyPr/>
                    <a:lstStyle/>
                    <a:p>
                      <a:pPr algn="l" fontAlgn="b"/>
                      <a:r>
                        <a:rPr lang="en-US" sz="700" u="none" strike="noStrike">
                          <a:effectLst/>
                        </a:rPr>
                        <a:t> $    24,150 </a:t>
                      </a:r>
                      <a:endParaRPr lang="en-US" sz="700" b="1" i="0" u="none" strike="noStrike">
                        <a:effectLst/>
                        <a:latin typeface="Arial"/>
                      </a:endParaRPr>
                    </a:p>
                  </a:txBody>
                  <a:tcPr marL="5525" marR="5525" marT="5525" marB="0" anchor="b"/>
                </a:tc>
                <a:tc>
                  <a:txBody>
                    <a:bodyPr/>
                    <a:lstStyle/>
                    <a:p>
                      <a:pPr algn="l" fontAlgn="b"/>
                      <a:r>
                        <a:rPr lang="en-US" sz="700" u="none" strike="noStrike">
                          <a:effectLst/>
                        </a:rPr>
                        <a:t> $    20,020 </a:t>
                      </a:r>
                      <a:endParaRPr lang="en-US" sz="700" b="1" i="0" u="none" strike="noStrike">
                        <a:effectLst/>
                        <a:latin typeface="Arial"/>
                      </a:endParaRPr>
                    </a:p>
                  </a:txBody>
                  <a:tcPr marL="5525" marR="5525" marT="5525" marB="0" anchor="b"/>
                </a:tc>
                <a:tc>
                  <a:txBody>
                    <a:bodyPr/>
                    <a:lstStyle/>
                    <a:p>
                      <a:pPr algn="l" fontAlgn="b"/>
                      <a:endParaRPr lang="en-US" sz="700" b="1" i="0" u="none" strike="noStrike">
                        <a:effectLst/>
                        <a:latin typeface="Arial"/>
                      </a:endParaRPr>
                    </a:p>
                  </a:txBody>
                  <a:tcPr marL="5525" marR="5525" marT="5525" marB="0" anchor="b"/>
                </a:tc>
                <a:tc>
                  <a:txBody>
                    <a:bodyPr/>
                    <a:lstStyle/>
                    <a:p>
                      <a:pPr algn="l" fontAlgn="b"/>
                      <a:endParaRPr lang="en-US" sz="700" b="1" i="0" u="none" strike="noStrike">
                        <a:effectLst/>
                        <a:latin typeface="Arial"/>
                      </a:endParaRPr>
                    </a:p>
                  </a:txBody>
                  <a:tcPr marL="5525" marR="5525" marT="5525" marB="0" anchor="b"/>
                </a:tc>
                <a:tc>
                  <a:txBody>
                    <a:bodyPr/>
                    <a:lstStyle/>
                    <a:p>
                      <a:pPr algn="l" fontAlgn="b"/>
                      <a:endParaRPr lang="en-US" sz="700" b="1" i="0" u="none" strike="noStrike">
                        <a:effectLst/>
                        <a:latin typeface="Arial"/>
                      </a:endParaRPr>
                    </a:p>
                  </a:txBody>
                  <a:tcPr marL="5525" marR="5525" marT="5525" marB="0" anchor="b"/>
                </a:tc>
                <a:tc>
                  <a:txBody>
                    <a:bodyPr/>
                    <a:lstStyle/>
                    <a:p>
                      <a:pPr algn="l" fontAlgn="b"/>
                      <a:endParaRPr lang="en-US" sz="700" b="1" i="0" u="none" strike="noStrike">
                        <a:effectLst/>
                        <a:latin typeface="Arial"/>
                      </a:endParaRPr>
                    </a:p>
                  </a:txBody>
                  <a:tcPr marL="5525" marR="5525" marT="5525" marB="0" anchor="b"/>
                </a:tc>
              </a:tr>
              <a:tr h="142724">
                <a:tc>
                  <a:txBody>
                    <a:bodyPr/>
                    <a:lstStyle/>
                    <a:p>
                      <a:pPr algn="r" fontAlgn="b"/>
                      <a:r>
                        <a:rPr lang="en-US" sz="700" u="none" strike="noStrike">
                          <a:effectLst/>
                        </a:rPr>
                        <a:t>3</a:t>
                      </a:r>
                      <a:endParaRPr lang="en-US" sz="700" b="1" i="0" u="none" strike="noStrike">
                        <a:effectLst/>
                        <a:latin typeface="Arial"/>
                      </a:endParaRPr>
                    </a:p>
                  </a:txBody>
                  <a:tcPr marL="5525" marR="5525" marT="5525" marB="0" anchor="b"/>
                </a:tc>
                <a:tc>
                  <a:txBody>
                    <a:bodyPr/>
                    <a:lstStyle/>
                    <a:p>
                      <a:pPr algn="l" fontAlgn="b"/>
                      <a:r>
                        <a:rPr lang="en-US" sz="700" u="none" strike="noStrike">
                          <a:effectLst/>
                        </a:rPr>
                        <a:t> </a:t>
                      </a:r>
                      <a:endParaRPr lang="en-US" sz="700" b="1" i="0" u="none" strike="noStrike">
                        <a:effectLst/>
                        <a:latin typeface="Arial"/>
                      </a:endParaRPr>
                    </a:p>
                  </a:txBody>
                  <a:tcPr marL="5525" marR="5525" marT="5525" marB="0" anchor="b"/>
                </a:tc>
                <a:tc>
                  <a:txBody>
                    <a:bodyPr/>
                    <a:lstStyle/>
                    <a:p>
                      <a:pPr algn="l" fontAlgn="b"/>
                      <a:r>
                        <a:rPr lang="en-US" sz="700" u="none" strike="noStrike">
                          <a:effectLst/>
                        </a:rPr>
                        <a:t> $    30,070 </a:t>
                      </a:r>
                      <a:endParaRPr lang="en-US" sz="700" b="1" i="0" u="none" strike="noStrike">
                        <a:effectLst/>
                        <a:latin typeface="Arial"/>
                      </a:endParaRPr>
                    </a:p>
                  </a:txBody>
                  <a:tcPr marL="5525" marR="5525" marT="5525" marB="0" anchor="b"/>
                </a:tc>
                <a:tc>
                  <a:txBody>
                    <a:bodyPr/>
                    <a:lstStyle/>
                    <a:p>
                      <a:pPr algn="l" fontAlgn="b"/>
                      <a:r>
                        <a:rPr lang="en-US" sz="700" u="none" strike="noStrike">
                          <a:effectLst/>
                        </a:rPr>
                        <a:t> $    25,960 </a:t>
                      </a:r>
                      <a:endParaRPr lang="en-US" sz="700" b="1" i="0" u="none" strike="noStrike">
                        <a:effectLst/>
                        <a:latin typeface="Arial"/>
                      </a:endParaRPr>
                    </a:p>
                  </a:txBody>
                  <a:tcPr marL="5525" marR="5525" marT="5525" marB="0" anchor="b"/>
                </a:tc>
                <a:tc>
                  <a:txBody>
                    <a:bodyPr/>
                    <a:lstStyle/>
                    <a:p>
                      <a:pPr algn="l" fontAlgn="b"/>
                      <a:r>
                        <a:rPr lang="en-US" sz="700" u="none" strike="noStrike">
                          <a:effectLst/>
                        </a:rPr>
                        <a:t> $ 21,830 </a:t>
                      </a:r>
                      <a:endParaRPr lang="en-US" sz="700" b="1" i="0" u="none" strike="noStrike">
                        <a:effectLst/>
                        <a:latin typeface="Arial"/>
                      </a:endParaRPr>
                    </a:p>
                  </a:txBody>
                  <a:tcPr marL="5525" marR="5525" marT="5525" marB="0" anchor="b"/>
                </a:tc>
                <a:tc>
                  <a:txBody>
                    <a:bodyPr/>
                    <a:lstStyle/>
                    <a:p>
                      <a:pPr algn="l" fontAlgn="b"/>
                      <a:endParaRPr lang="en-US" sz="700" b="1" i="0" u="none" strike="noStrike">
                        <a:effectLst/>
                        <a:latin typeface="Arial"/>
                      </a:endParaRPr>
                    </a:p>
                  </a:txBody>
                  <a:tcPr marL="5525" marR="5525" marT="5525" marB="0" anchor="b"/>
                </a:tc>
                <a:tc>
                  <a:txBody>
                    <a:bodyPr/>
                    <a:lstStyle/>
                    <a:p>
                      <a:pPr algn="l" fontAlgn="b"/>
                      <a:endParaRPr lang="en-US" sz="700" b="1" i="0" u="none" strike="noStrike">
                        <a:effectLst/>
                        <a:latin typeface="Arial"/>
                      </a:endParaRPr>
                    </a:p>
                  </a:txBody>
                  <a:tcPr marL="5525" marR="5525" marT="5525" marB="0" anchor="b"/>
                </a:tc>
                <a:tc>
                  <a:txBody>
                    <a:bodyPr/>
                    <a:lstStyle/>
                    <a:p>
                      <a:pPr algn="l" fontAlgn="b"/>
                      <a:endParaRPr lang="en-US" sz="700" b="1" i="0" u="none" strike="noStrike">
                        <a:effectLst/>
                        <a:latin typeface="Arial"/>
                      </a:endParaRPr>
                    </a:p>
                  </a:txBody>
                  <a:tcPr marL="5525" marR="5525" marT="5525" marB="0" anchor="b"/>
                </a:tc>
              </a:tr>
              <a:tr h="142724">
                <a:tc>
                  <a:txBody>
                    <a:bodyPr/>
                    <a:lstStyle/>
                    <a:p>
                      <a:pPr algn="r" fontAlgn="b"/>
                      <a:r>
                        <a:rPr lang="en-US" sz="700" u="none" strike="noStrike">
                          <a:effectLst/>
                        </a:rPr>
                        <a:t>4</a:t>
                      </a:r>
                      <a:endParaRPr lang="en-US" sz="700" b="1" i="0" u="none" strike="noStrike">
                        <a:effectLst/>
                        <a:latin typeface="Arial"/>
                      </a:endParaRPr>
                    </a:p>
                  </a:txBody>
                  <a:tcPr marL="5525" marR="5525" marT="5525" marB="0" anchor="b"/>
                </a:tc>
                <a:tc>
                  <a:txBody>
                    <a:bodyPr/>
                    <a:lstStyle/>
                    <a:p>
                      <a:pPr algn="l" fontAlgn="b"/>
                      <a:endParaRPr lang="en-US" sz="700" b="1" i="0" u="none" strike="noStrike">
                        <a:effectLst/>
                        <a:latin typeface="Arial"/>
                      </a:endParaRPr>
                    </a:p>
                  </a:txBody>
                  <a:tcPr marL="5525" marR="5525" marT="5525" marB="0" anchor="b"/>
                </a:tc>
                <a:tc>
                  <a:txBody>
                    <a:bodyPr/>
                    <a:lstStyle/>
                    <a:p>
                      <a:pPr algn="l" fontAlgn="b"/>
                      <a:r>
                        <a:rPr lang="en-US" sz="700" u="none" strike="noStrike">
                          <a:effectLst/>
                        </a:rPr>
                        <a:t> $    37,130 </a:t>
                      </a:r>
                      <a:endParaRPr lang="en-US" sz="700" b="1" i="0" u="none" strike="noStrike">
                        <a:effectLst/>
                        <a:latin typeface="Arial"/>
                      </a:endParaRPr>
                    </a:p>
                  </a:txBody>
                  <a:tcPr marL="5525" marR="5525" marT="5525" marB="0" anchor="b"/>
                </a:tc>
                <a:tc>
                  <a:txBody>
                    <a:bodyPr/>
                    <a:lstStyle/>
                    <a:p>
                      <a:pPr algn="l" fontAlgn="b"/>
                      <a:r>
                        <a:rPr lang="en-US" sz="700" u="none" strike="noStrike">
                          <a:effectLst/>
                        </a:rPr>
                        <a:t> $    33,010 </a:t>
                      </a:r>
                      <a:endParaRPr lang="en-US" sz="700" b="1" i="0" u="none" strike="noStrike">
                        <a:effectLst/>
                        <a:latin typeface="Arial"/>
                      </a:endParaRPr>
                    </a:p>
                  </a:txBody>
                  <a:tcPr marL="5525" marR="5525" marT="5525" marB="0" anchor="b"/>
                </a:tc>
                <a:tc>
                  <a:txBody>
                    <a:bodyPr/>
                    <a:lstStyle/>
                    <a:p>
                      <a:pPr algn="l" fontAlgn="b"/>
                      <a:r>
                        <a:rPr lang="en-US" sz="700" u="none" strike="noStrike">
                          <a:effectLst/>
                        </a:rPr>
                        <a:t> $ 28,900 </a:t>
                      </a:r>
                      <a:endParaRPr lang="en-US" sz="700" b="1" i="0" u="none" strike="noStrike">
                        <a:effectLst/>
                        <a:latin typeface="Arial"/>
                      </a:endParaRPr>
                    </a:p>
                  </a:txBody>
                  <a:tcPr marL="5525" marR="5525" marT="5525" marB="0" anchor="b"/>
                </a:tc>
                <a:tc>
                  <a:txBody>
                    <a:bodyPr/>
                    <a:lstStyle/>
                    <a:p>
                      <a:pPr algn="l" fontAlgn="b"/>
                      <a:r>
                        <a:rPr lang="en-US" sz="700" u="none" strike="noStrike" dirty="0">
                          <a:effectLst/>
                        </a:rPr>
                        <a:t> $        24,760 </a:t>
                      </a:r>
                      <a:endParaRPr lang="en-US" sz="700" b="1" i="0" u="none" strike="noStrike" dirty="0">
                        <a:effectLst/>
                        <a:latin typeface="Arial"/>
                      </a:endParaRPr>
                    </a:p>
                  </a:txBody>
                  <a:tcPr marL="5525" marR="5525" marT="5525" marB="0" anchor="b"/>
                </a:tc>
                <a:tc>
                  <a:txBody>
                    <a:bodyPr/>
                    <a:lstStyle/>
                    <a:p>
                      <a:pPr algn="l" fontAlgn="b"/>
                      <a:endParaRPr lang="en-US" sz="700" b="1" i="0" u="none" strike="noStrike">
                        <a:effectLst/>
                        <a:latin typeface="Arial"/>
                      </a:endParaRPr>
                    </a:p>
                  </a:txBody>
                  <a:tcPr marL="5525" marR="5525" marT="5525" marB="0" anchor="b"/>
                </a:tc>
                <a:tc>
                  <a:txBody>
                    <a:bodyPr/>
                    <a:lstStyle/>
                    <a:p>
                      <a:pPr algn="l" fontAlgn="b"/>
                      <a:endParaRPr lang="en-US" sz="700" b="1" i="0" u="none" strike="noStrike">
                        <a:effectLst/>
                        <a:latin typeface="Arial"/>
                      </a:endParaRPr>
                    </a:p>
                  </a:txBody>
                  <a:tcPr marL="5525" marR="5525" marT="5525" marB="0" anchor="b"/>
                </a:tc>
              </a:tr>
              <a:tr h="142724">
                <a:tc>
                  <a:txBody>
                    <a:bodyPr/>
                    <a:lstStyle/>
                    <a:p>
                      <a:pPr algn="r" fontAlgn="b"/>
                      <a:r>
                        <a:rPr lang="en-US" sz="700" u="none" strike="noStrike">
                          <a:effectLst/>
                        </a:rPr>
                        <a:t>5</a:t>
                      </a:r>
                      <a:endParaRPr lang="en-US" sz="700" b="1" i="0" u="none" strike="noStrike">
                        <a:effectLst/>
                        <a:latin typeface="Arial"/>
                      </a:endParaRPr>
                    </a:p>
                  </a:txBody>
                  <a:tcPr marL="5525" marR="5525" marT="5525" marB="0" anchor="b"/>
                </a:tc>
                <a:tc>
                  <a:txBody>
                    <a:bodyPr/>
                    <a:lstStyle/>
                    <a:p>
                      <a:pPr algn="l" fontAlgn="b"/>
                      <a:endParaRPr lang="en-US" sz="700" b="1" i="0" u="none" strike="noStrike">
                        <a:effectLst/>
                        <a:latin typeface="Arial"/>
                      </a:endParaRPr>
                    </a:p>
                  </a:txBody>
                  <a:tcPr marL="5525" marR="5525" marT="5525" marB="0" anchor="b"/>
                </a:tc>
                <a:tc>
                  <a:txBody>
                    <a:bodyPr/>
                    <a:lstStyle/>
                    <a:p>
                      <a:pPr algn="l" fontAlgn="b"/>
                      <a:r>
                        <a:rPr lang="en-US" sz="700" u="none" strike="noStrike">
                          <a:effectLst/>
                        </a:rPr>
                        <a:t> $    43,810 </a:t>
                      </a:r>
                      <a:endParaRPr lang="en-US" sz="700" b="1" i="0" u="none" strike="noStrike">
                        <a:effectLst/>
                        <a:latin typeface="Arial"/>
                      </a:endParaRPr>
                    </a:p>
                  </a:txBody>
                  <a:tcPr marL="5525" marR="5525" marT="5525" marB="0" anchor="b"/>
                </a:tc>
                <a:tc>
                  <a:txBody>
                    <a:bodyPr/>
                    <a:lstStyle/>
                    <a:p>
                      <a:pPr algn="l" fontAlgn="b"/>
                      <a:r>
                        <a:rPr lang="en-US" sz="700" u="none" strike="noStrike">
                          <a:effectLst/>
                        </a:rPr>
                        <a:t> $    39,670 </a:t>
                      </a:r>
                      <a:endParaRPr lang="en-US" sz="700" b="1" i="0" u="none" strike="noStrike">
                        <a:effectLst/>
                        <a:latin typeface="Arial"/>
                      </a:endParaRPr>
                    </a:p>
                  </a:txBody>
                  <a:tcPr marL="5525" marR="5525" marT="5525" marB="0" anchor="b"/>
                </a:tc>
                <a:tc>
                  <a:txBody>
                    <a:bodyPr/>
                    <a:lstStyle/>
                    <a:p>
                      <a:pPr algn="l" fontAlgn="b"/>
                      <a:r>
                        <a:rPr lang="en-US" sz="700" u="none" strike="noStrike">
                          <a:effectLst/>
                        </a:rPr>
                        <a:t> $ 35,570 </a:t>
                      </a:r>
                      <a:endParaRPr lang="en-US" sz="700" b="1" i="0" u="none" strike="noStrike">
                        <a:effectLst/>
                        <a:latin typeface="Arial"/>
                      </a:endParaRPr>
                    </a:p>
                  </a:txBody>
                  <a:tcPr marL="5525" marR="5525" marT="5525" marB="0" anchor="b"/>
                </a:tc>
                <a:tc>
                  <a:txBody>
                    <a:bodyPr/>
                    <a:lstStyle/>
                    <a:p>
                      <a:pPr algn="l" fontAlgn="b"/>
                      <a:r>
                        <a:rPr lang="en-US" sz="700" u="none" strike="noStrike">
                          <a:effectLst/>
                        </a:rPr>
                        <a:t> $        31,450 </a:t>
                      </a:r>
                      <a:endParaRPr lang="en-US" sz="700" b="1" i="0" u="none" strike="noStrike">
                        <a:effectLst/>
                        <a:latin typeface="Arial"/>
                      </a:endParaRPr>
                    </a:p>
                  </a:txBody>
                  <a:tcPr marL="5525" marR="5525" marT="5525" marB="0" anchor="b"/>
                </a:tc>
                <a:tc>
                  <a:txBody>
                    <a:bodyPr/>
                    <a:lstStyle/>
                    <a:p>
                      <a:pPr algn="l" fontAlgn="b"/>
                      <a:r>
                        <a:rPr lang="en-US" sz="700" u="none" strike="noStrike">
                          <a:effectLst/>
                        </a:rPr>
                        <a:t> $            27,340 </a:t>
                      </a:r>
                      <a:endParaRPr lang="en-US" sz="700" b="1" i="0" u="none" strike="noStrike">
                        <a:effectLst/>
                        <a:latin typeface="Arial"/>
                      </a:endParaRPr>
                    </a:p>
                  </a:txBody>
                  <a:tcPr marL="5525" marR="5525" marT="5525" marB="0" anchor="b"/>
                </a:tc>
                <a:tc>
                  <a:txBody>
                    <a:bodyPr/>
                    <a:lstStyle/>
                    <a:p>
                      <a:pPr algn="l" fontAlgn="b"/>
                      <a:endParaRPr lang="en-US" sz="700" b="1" i="0" u="none" strike="noStrike">
                        <a:effectLst/>
                        <a:latin typeface="Arial"/>
                      </a:endParaRPr>
                    </a:p>
                  </a:txBody>
                  <a:tcPr marL="5525" marR="5525" marT="5525" marB="0" anchor="b"/>
                </a:tc>
              </a:tr>
              <a:tr h="142724">
                <a:tc>
                  <a:txBody>
                    <a:bodyPr/>
                    <a:lstStyle/>
                    <a:p>
                      <a:pPr algn="r" fontAlgn="b"/>
                      <a:r>
                        <a:rPr lang="en-US" sz="700" u="none" strike="noStrike">
                          <a:effectLst/>
                        </a:rPr>
                        <a:t>6</a:t>
                      </a:r>
                      <a:endParaRPr lang="en-US" sz="700" b="1" i="0" u="none" strike="noStrike">
                        <a:effectLst/>
                        <a:latin typeface="Arial"/>
                      </a:endParaRPr>
                    </a:p>
                  </a:txBody>
                  <a:tcPr marL="5525" marR="5525" marT="5525" marB="0" anchor="b"/>
                </a:tc>
                <a:tc>
                  <a:txBody>
                    <a:bodyPr/>
                    <a:lstStyle/>
                    <a:p>
                      <a:pPr algn="l" fontAlgn="b"/>
                      <a:endParaRPr lang="en-US" sz="700" b="1" i="0" u="none" strike="noStrike">
                        <a:effectLst/>
                        <a:latin typeface="Arial"/>
                      </a:endParaRPr>
                    </a:p>
                  </a:txBody>
                  <a:tcPr marL="5525" marR="5525" marT="5525" marB="0" anchor="b"/>
                </a:tc>
                <a:tc>
                  <a:txBody>
                    <a:bodyPr/>
                    <a:lstStyle/>
                    <a:p>
                      <a:pPr algn="l" fontAlgn="b"/>
                      <a:r>
                        <a:rPr lang="en-US" sz="700" u="none" strike="noStrike">
                          <a:effectLst/>
                        </a:rPr>
                        <a:t> $    51,230 </a:t>
                      </a:r>
                      <a:endParaRPr lang="en-US" sz="700" b="1" i="0" u="none" strike="noStrike">
                        <a:effectLst/>
                        <a:latin typeface="Arial"/>
                      </a:endParaRPr>
                    </a:p>
                  </a:txBody>
                  <a:tcPr marL="5525" marR="5525" marT="5525" marB="0" anchor="b"/>
                </a:tc>
                <a:tc>
                  <a:txBody>
                    <a:bodyPr/>
                    <a:lstStyle/>
                    <a:p>
                      <a:pPr algn="l" fontAlgn="b"/>
                      <a:r>
                        <a:rPr lang="en-US" sz="700" u="none" strike="noStrike">
                          <a:effectLst/>
                        </a:rPr>
                        <a:t> $    47,110 </a:t>
                      </a:r>
                      <a:endParaRPr lang="en-US" sz="700" b="1" i="0" u="none" strike="noStrike">
                        <a:effectLst/>
                        <a:latin typeface="Arial"/>
                      </a:endParaRPr>
                    </a:p>
                  </a:txBody>
                  <a:tcPr marL="5525" marR="5525" marT="5525" marB="0" anchor="b"/>
                </a:tc>
                <a:tc>
                  <a:txBody>
                    <a:bodyPr/>
                    <a:lstStyle/>
                    <a:p>
                      <a:pPr algn="l" fontAlgn="b"/>
                      <a:r>
                        <a:rPr lang="en-US" sz="700" u="none" strike="noStrike">
                          <a:effectLst/>
                        </a:rPr>
                        <a:t> $ 43,020 </a:t>
                      </a:r>
                      <a:endParaRPr lang="en-US" sz="700" b="1" i="0" u="none" strike="noStrike">
                        <a:effectLst/>
                        <a:latin typeface="Arial"/>
                      </a:endParaRPr>
                    </a:p>
                  </a:txBody>
                  <a:tcPr marL="5525" marR="5525" marT="5525" marB="0" anchor="b"/>
                </a:tc>
                <a:tc>
                  <a:txBody>
                    <a:bodyPr/>
                    <a:lstStyle/>
                    <a:p>
                      <a:pPr algn="l" fontAlgn="b"/>
                      <a:r>
                        <a:rPr lang="en-US" sz="700" u="none" strike="noStrike">
                          <a:effectLst/>
                        </a:rPr>
                        <a:t> $        38,870 </a:t>
                      </a:r>
                      <a:endParaRPr lang="en-US" sz="700" b="1" i="0" u="none" strike="noStrike">
                        <a:effectLst/>
                        <a:latin typeface="Arial"/>
                      </a:endParaRPr>
                    </a:p>
                  </a:txBody>
                  <a:tcPr marL="5525" marR="5525" marT="5525" marB="0" anchor="b"/>
                </a:tc>
                <a:tc>
                  <a:txBody>
                    <a:bodyPr/>
                    <a:lstStyle/>
                    <a:p>
                      <a:pPr algn="l" fontAlgn="b"/>
                      <a:r>
                        <a:rPr lang="en-US" sz="700" u="none" strike="noStrike">
                          <a:effectLst/>
                        </a:rPr>
                        <a:t> $            34,770 </a:t>
                      </a:r>
                      <a:endParaRPr lang="en-US" sz="700" b="1" i="0" u="none" strike="noStrike">
                        <a:effectLst/>
                        <a:latin typeface="Arial"/>
                      </a:endParaRPr>
                    </a:p>
                  </a:txBody>
                  <a:tcPr marL="5525" marR="5525" marT="5525" marB="0" anchor="b"/>
                </a:tc>
                <a:tc>
                  <a:txBody>
                    <a:bodyPr/>
                    <a:lstStyle/>
                    <a:p>
                      <a:pPr algn="l" fontAlgn="b"/>
                      <a:endParaRPr lang="en-US" sz="700" b="1" i="0" u="none" strike="noStrike">
                        <a:effectLst/>
                        <a:latin typeface="Arial"/>
                      </a:endParaRPr>
                    </a:p>
                  </a:txBody>
                  <a:tcPr marL="5525" marR="5525" marT="5525" marB="0" anchor="b"/>
                </a:tc>
              </a:tr>
              <a:tr h="138027">
                <a:tc>
                  <a:txBody>
                    <a:bodyPr/>
                    <a:lstStyle/>
                    <a:p>
                      <a:pPr algn="l" fontAlgn="b"/>
                      <a:endParaRPr lang="en-US" sz="600" b="0" i="0" u="none" strike="noStrike">
                        <a:effectLst/>
                        <a:latin typeface="Arial"/>
                      </a:endParaRPr>
                    </a:p>
                  </a:txBody>
                  <a:tcPr marL="5525" marR="5525" marT="5525" marB="0" anchor="b"/>
                </a:tc>
                <a:tc>
                  <a:txBody>
                    <a:bodyPr/>
                    <a:lstStyle/>
                    <a:p>
                      <a:pPr algn="l" fontAlgn="b"/>
                      <a:endParaRPr lang="en-US" sz="600" b="0" i="0" u="none" strike="noStrike">
                        <a:effectLst/>
                        <a:latin typeface="Arial"/>
                      </a:endParaRPr>
                    </a:p>
                  </a:txBody>
                  <a:tcPr marL="5525" marR="5525" marT="5525" marB="0" anchor="b"/>
                </a:tc>
                <a:tc>
                  <a:txBody>
                    <a:bodyPr/>
                    <a:lstStyle/>
                    <a:p>
                      <a:pPr algn="l" fontAlgn="b"/>
                      <a:endParaRPr lang="en-US" sz="600" b="0" i="0" u="none" strike="noStrike">
                        <a:effectLst/>
                        <a:latin typeface="Arial"/>
                      </a:endParaRPr>
                    </a:p>
                  </a:txBody>
                  <a:tcPr marL="5525" marR="5525" marT="5525" marB="0" anchor="b"/>
                </a:tc>
                <a:tc>
                  <a:txBody>
                    <a:bodyPr/>
                    <a:lstStyle/>
                    <a:p>
                      <a:pPr algn="l" fontAlgn="b"/>
                      <a:endParaRPr lang="en-US" sz="600" b="0" i="0" u="none" strike="noStrike">
                        <a:effectLst/>
                        <a:latin typeface="Arial"/>
                      </a:endParaRPr>
                    </a:p>
                  </a:txBody>
                  <a:tcPr marL="5525" marR="5525" marT="5525" marB="0" anchor="b"/>
                </a:tc>
                <a:tc>
                  <a:txBody>
                    <a:bodyPr/>
                    <a:lstStyle/>
                    <a:p>
                      <a:pPr algn="l" fontAlgn="b"/>
                      <a:endParaRPr lang="en-US" sz="600" b="0" i="0" u="none" strike="noStrike">
                        <a:effectLst/>
                        <a:latin typeface="Arial"/>
                      </a:endParaRPr>
                    </a:p>
                  </a:txBody>
                  <a:tcPr marL="5525" marR="5525" marT="5525" marB="0" anchor="b"/>
                </a:tc>
                <a:tc>
                  <a:txBody>
                    <a:bodyPr/>
                    <a:lstStyle/>
                    <a:p>
                      <a:pPr algn="l" fontAlgn="b"/>
                      <a:endParaRPr lang="en-US" sz="600" b="0" i="0" u="none" strike="noStrike">
                        <a:effectLst/>
                        <a:latin typeface="Arial"/>
                      </a:endParaRPr>
                    </a:p>
                  </a:txBody>
                  <a:tcPr marL="5525" marR="5525" marT="5525" marB="0" anchor="b"/>
                </a:tc>
                <a:tc>
                  <a:txBody>
                    <a:bodyPr/>
                    <a:lstStyle/>
                    <a:p>
                      <a:pPr algn="l" fontAlgn="b"/>
                      <a:endParaRPr lang="en-US" sz="700" b="0" i="0" u="none" strike="noStrike">
                        <a:effectLst/>
                        <a:latin typeface="Arial"/>
                      </a:endParaRPr>
                    </a:p>
                  </a:txBody>
                  <a:tcPr marL="5525" marR="5525" marT="5525" marB="0" anchor="b"/>
                </a:tc>
                <a:tc>
                  <a:txBody>
                    <a:bodyPr/>
                    <a:lstStyle/>
                    <a:p>
                      <a:pPr algn="l" fontAlgn="b"/>
                      <a:endParaRPr lang="en-US" sz="600" b="0" i="0" u="none" strike="noStrike">
                        <a:effectLst/>
                        <a:latin typeface="Arial"/>
                      </a:endParaRPr>
                    </a:p>
                  </a:txBody>
                  <a:tcPr marL="5525" marR="5525" marT="5525" marB="0" anchor="b"/>
                </a:tc>
              </a:tr>
              <a:tr h="138027">
                <a:tc>
                  <a:txBody>
                    <a:bodyPr/>
                    <a:lstStyle/>
                    <a:p>
                      <a:pPr algn="l" fontAlgn="b"/>
                      <a:endParaRPr lang="en-US" sz="700" b="0" i="0" u="none" strike="noStrike">
                        <a:effectLst/>
                        <a:latin typeface="Arial"/>
                      </a:endParaRPr>
                    </a:p>
                  </a:txBody>
                  <a:tcPr marL="5525" marR="5525" marT="5525" marB="0" anchor="b"/>
                </a:tc>
                <a:tc gridSpan="5">
                  <a:txBody>
                    <a:bodyPr/>
                    <a:lstStyle/>
                    <a:p>
                      <a:pPr algn="l" fontAlgn="b"/>
                      <a:r>
                        <a:rPr lang="en-US" sz="700" u="none" strike="noStrike" dirty="0">
                          <a:effectLst/>
                        </a:rPr>
                        <a:t>* For each additional family member, add </a:t>
                      </a:r>
                      <a:r>
                        <a:rPr lang="en-US" sz="700" u="none" strike="noStrike" dirty="0" smtClean="0">
                          <a:effectLst/>
                        </a:rPr>
                        <a:t>$5,780</a:t>
                      </a:r>
                      <a:endParaRPr lang="en-US" sz="700" b="0" i="0" u="none" strike="noStrike" dirty="0">
                        <a:effectLst/>
                        <a:latin typeface="Arial"/>
                      </a:endParaRPr>
                    </a:p>
                  </a:txBody>
                  <a:tcPr marL="5525" marR="5525" marT="552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a:effectLst/>
                        <a:latin typeface="Arial"/>
                      </a:endParaRPr>
                    </a:p>
                  </a:txBody>
                  <a:tcPr marL="5525" marR="5525" marT="5525" marB="0" anchor="b"/>
                </a:tc>
                <a:tc>
                  <a:txBody>
                    <a:bodyPr/>
                    <a:lstStyle/>
                    <a:p>
                      <a:pPr algn="l" fontAlgn="b"/>
                      <a:endParaRPr lang="en-US" sz="700" b="0" i="0" u="none" strike="noStrike">
                        <a:effectLst/>
                        <a:latin typeface="Arial"/>
                      </a:endParaRPr>
                    </a:p>
                  </a:txBody>
                  <a:tcPr marL="5525" marR="5525" marT="5525" marB="0" anchor="b"/>
                </a:tc>
              </a:tr>
              <a:tr h="138027">
                <a:tc>
                  <a:txBody>
                    <a:bodyPr/>
                    <a:lstStyle/>
                    <a:p>
                      <a:pPr algn="l" fontAlgn="b"/>
                      <a:endParaRPr lang="en-US" sz="700" b="0" i="0" u="none" strike="noStrike">
                        <a:effectLst/>
                        <a:latin typeface="Arial"/>
                      </a:endParaRPr>
                    </a:p>
                  </a:txBody>
                  <a:tcPr marL="5525" marR="5525" marT="5525" marB="0" anchor="b"/>
                </a:tc>
                <a:tc gridSpan="5">
                  <a:txBody>
                    <a:bodyPr/>
                    <a:lstStyle/>
                    <a:p>
                      <a:pPr algn="l" fontAlgn="b"/>
                      <a:r>
                        <a:rPr lang="en-US" sz="700" u="none" strike="noStrike" dirty="0">
                          <a:effectLst/>
                        </a:rPr>
                        <a:t>** For each additional college student, subtract </a:t>
                      </a:r>
                      <a:r>
                        <a:rPr lang="en-US" sz="700" u="none" strike="noStrike" dirty="0" smtClean="0">
                          <a:effectLst/>
                        </a:rPr>
                        <a:t>$4,110</a:t>
                      </a:r>
                      <a:endParaRPr lang="en-US" sz="700" b="0" i="0" u="none" strike="noStrike" dirty="0">
                        <a:effectLst/>
                        <a:latin typeface="Arial"/>
                      </a:endParaRPr>
                    </a:p>
                  </a:txBody>
                  <a:tcPr marL="5525" marR="5525" marT="552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a:effectLst/>
                        <a:latin typeface="Arial"/>
                      </a:endParaRPr>
                    </a:p>
                  </a:txBody>
                  <a:tcPr marL="5525" marR="5525" marT="5525" marB="0" anchor="b"/>
                </a:tc>
                <a:tc>
                  <a:txBody>
                    <a:bodyPr/>
                    <a:lstStyle/>
                    <a:p>
                      <a:pPr algn="l" fontAlgn="b"/>
                      <a:endParaRPr lang="en-US" sz="700" b="0" i="0" u="none" strike="noStrike">
                        <a:solidFill>
                          <a:srgbClr val="0000FF"/>
                        </a:solidFill>
                        <a:effectLst/>
                        <a:latin typeface="Arial"/>
                      </a:endParaRPr>
                    </a:p>
                  </a:txBody>
                  <a:tcPr marL="5525" marR="5525" marT="5525" marB="0" anchor="b"/>
                </a:tc>
              </a:tr>
              <a:tr h="138027">
                <a:tc>
                  <a:txBody>
                    <a:bodyPr/>
                    <a:lstStyle/>
                    <a:p>
                      <a:pPr algn="l" fontAlgn="b"/>
                      <a:endParaRPr lang="en-US" sz="700" b="0" i="0" u="none" strike="noStrike">
                        <a:effectLst/>
                        <a:latin typeface="Arial"/>
                      </a:endParaRPr>
                    </a:p>
                  </a:txBody>
                  <a:tcPr marL="5525" marR="5525" marT="5525" marB="0" anchor="b"/>
                </a:tc>
                <a:tc>
                  <a:txBody>
                    <a:bodyPr/>
                    <a:lstStyle/>
                    <a:p>
                      <a:pPr algn="l" fontAlgn="b"/>
                      <a:endParaRPr lang="en-US" sz="700" b="0" i="0" u="none" strike="noStrike">
                        <a:effectLst/>
                        <a:latin typeface="Arial"/>
                      </a:endParaRPr>
                    </a:p>
                  </a:txBody>
                  <a:tcPr marL="5525" marR="5525" marT="5525" marB="0" anchor="b"/>
                </a:tc>
                <a:tc>
                  <a:txBody>
                    <a:bodyPr/>
                    <a:lstStyle/>
                    <a:p>
                      <a:pPr algn="l" fontAlgn="b"/>
                      <a:endParaRPr lang="en-US" sz="700" b="0" i="0" u="none" strike="noStrike">
                        <a:effectLst/>
                        <a:latin typeface="Arial"/>
                      </a:endParaRPr>
                    </a:p>
                  </a:txBody>
                  <a:tcPr marL="5525" marR="5525" marT="5525" marB="0" anchor="b"/>
                </a:tc>
                <a:tc>
                  <a:txBody>
                    <a:bodyPr/>
                    <a:lstStyle/>
                    <a:p>
                      <a:pPr algn="l" fontAlgn="b"/>
                      <a:endParaRPr lang="en-US" sz="700" b="0" i="0" u="none" strike="noStrike">
                        <a:effectLst/>
                        <a:latin typeface="Arial"/>
                      </a:endParaRPr>
                    </a:p>
                  </a:txBody>
                  <a:tcPr marL="5525" marR="5525" marT="5525" marB="0" anchor="b"/>
                </a:tc>
                <a:tc>
                  <a:txBody>
                    <a:bodyPr/>
                    <a:lstStyle/>
                    <a:p>
                      <a:pPr algn="l" fontAlgn="b"/>
                      <a:endParaRPr lang="en-US" sz="700" b="0" i="0" u="none" strike="noStrike">
                        <a:effectLst/>
                        <a:latin typeface="Arial"/>
                      </a:endParaRPr>
                    </a:p>
                  </a:txBody>
                  <a:tcPr marL="5525" marR="5525" marT="5525" marB="0" anchor="b"/>
                </a:tc>
                <a:tc>
                  <a:txBody>
                    <a:bodyPr/>
                    <a:lstStyle/>
                    <a:p>
                      <a:pPr algn="l" fontAlgn="b"/>
                      <a:endParaRPr lang="en-US" sz="700" b="0" i="0" u="none" strike="noStrike">
                        <a:effectLst/>
                        <a:latin typeface="Arial"/>
                      </a:endParaRPr>
                    </a:p>
                  </a:txBody>
                  <a:tcPr marL="5525" marR="5525" marT="5525" marB="0" anchor="b"/>
                </a:tc>
                <a:tc>
                  <a:txBody>
                    <a:bodyPr/>
                    <a:lstStyle/>
                    <a:p>
                      <a:pPr algn="l" fontAlgn="b"/>
                      <a:endParaRPr lang="en-US" sz="700" b="0" i="0" u="none" strike="noStrike">
                        <a:effectLst/>
                        <a:latin typeface="Arial"/>
                      </a:endParaRPr>
                    </a:p>
                  </a:txBody>
                  <a:tcPr marL="5525" marR="5525" marT="5525" marB="0" anchor="b"/>
                </a:tc>
                <a:tc>
                  <a:txBody>
                    <a:bodyPr/>
                    <a:lstStyle/>
                    <a:p>
                      <a:pPr algn="l" fontAlgn="b"/>
                      <a:endParaRPr lang="en-US" sz="700" b="0" i="0" u="sng" strike="noStrike">
                        <a:solidFill>
                          <a:srgbClr val="0000FF"/>
                        </a:solidFill>
                        <a:effectLst/>
                        <a:latin typeface="Arial"/>
                      </a:endParaRPr>
                    </a:p>
                  </a:txBody>
                  <a:tcPr marL="5525" marR="5525" marT="5525" marB="0" anchor="b"/>
                </a:tc>
              </a:tr>
              <a:tr h="138027">
                <a:tc>
                  <a:txBody>
                    <a:bodyPr/>
                    <a:lstStyle/>
                    <a:p>
                      <a:pPr algn="l" fontAlgn="b"/>
                      <a:endParaRPr lang="en-US" sz="700" b="0" i="0" u="none" strike="noStrike">
                        <a:effectLst/>
                        <a:latin typeface="Arial"/>
                      </a:endParaRPr>
                    </a:p>
                  </a:txBody>
                  <a:tcPr marL="5525" marR="5525" marT="5525" marB="0" anchor="b"/>
                </a:tc>
                <a:tc>
                  <a:txBody>
                    <a:bodyPr/>
                    <a:lstStyle/>
                    <a:p>
                      <a:pPr algn="l" fontAlgn="b"/>
                      <a:endParaRPr lang="en-US" sz="700" b="0" i="0" u="none" strike="noStrike">
                        <a:effectLst/>
                        <a:latin typeface="Arial"/>
                      </a:endParaRPr>
                    </a:p>
                  </a:txBody>
                  <a:tcPr marL="5525" marR="5525" marT="5525" marB="0" anchor="b"/>
                </a:tc>
                <a:tc>
                  <a:txBody>
                    <a:bodyPr/>
                    <a:lstStyle/>
                    <a:p>
                      <a:pPr algn="l" fontAlgn="b"/>
                      <a:endParaRPr lang="en-US" sz="700" b="0" i="0" u="none" strike="noStrike">
                        <a:effectLst/>
                        <a:latin typeface="Arial"/>
                      </a:endParaRPr>
                    </a:p>
                  </a:txBody>
                  <a:tcPr marL="5525" marR="5525" marT="5525" marB="0" anchor="b"/>
                </a:tc>
                <a:tc>
                  <a:txBody>
                    <a:bodyPr/>
                    <a:lstStyle/>
                    <a:p>
                      <a:pPr algn="l" fontAlgn="b"/>
                      <a:endParaRPr lang="en-US" sz="700" b="0" i="0" u="none" strike="noStrike">
                        <a:effectLst/>
                        <a:latin typeface="Arial"/>
                      </a:endParaRPr>
                    </a:p>
                  </a:txBody>
                  <a:tcPr marL="5525" marR="5525" marT="5525" marB="0" anchor="b"/>
                </a:tc>
                <a:tc>
                  <a:txBody>
                    <a:bodyPr/>
                    <a:lstStyle/>
                    <a:p>
                      <a:pPr algn="l" fontAlgn="b"/>
                      <a:endParaRPr lang="en-US" sz="700" b="0" i="0" u="none" strike="noStrike">
                        <a:effectLst/>
                        <a:latin typeface="Arial"/>
                      </a:endParaRPr>
                    </a:p>
                  </a:txBody>
                  <a:tcPr marL="5525" marR="5525" marT="5525" marB="0" anchor="b"/>
                </a:tc>
                <a:tc>
                  <a:txBody>
                    <a:bodyPr/>
                    <a:lstStyle/>
                    <a:p>
                      <a:pPr algn="l" fontAlgn="b"/>
                      <a:endParaRPr lang="en-US" sz="700" b="0" i="0" u="none" strike="noStrike">
                        <a:effectLst/>
                        <a:latin typeface="Arial"/>
                      </a:endParaRPr>
                    </a:p>
                  </a:txBody>
                  <a:tcPr marL="5525" marR="5525" marT="5525" marB="0" anchor="b"/>
                </a:tc>
                <a:tc>
                  <a:txBody>
                    <a:bodyPr/>
                    <a:lstStyle/>
                    <a:p>
                      <a:pPr algn="l" fontAlgn="b"/>
                      <a:endParaRPr lang="en-US" sz="700" b="0" i="0" u="none" strike="noStrike">
                        <a:effectLst/>
                        <a:latin typeface="Arial"/>
                      </a:endParaRPr>
                    </a:p>
                  </a:txBody>
                  <a:tcPr marL="5525" marR="5525" marT="5525" marB="0" anchor="b"/>
                </a:tc>
                <a:tc>
                  <a:txBody>
                    <a:bodyPr/>
                    <a:lstStyle/>
                    <a:p>
                      <a:pPr algn="l" fontAlgn="b"/>
                      <a:endParaRPr lang="en-US" sz="700" b="0" i="0" u="none" strike="noStrike">
                        <a:effectLst/>
                        <a:latin typeface="Arial"/>
                      </a:endParaRPr>
                    </a:p>
                  </a:txBody>
                  <a:tcPr marL="5525" marR="5525" marT="5525" marB="0" anchor="b"/>
                </a:tc>
              </a:tr>
              <a:tr h="142724">
                <a:tc>
                  <a:txBody>
                    <a:bodyPr/>
                    <a:lstStyle/>
                    <a:p>
                      <a:pPr algn="l" fontAlgn="b"/>
                      <a:r>
                        <a:rPr lang="en-US" sz="700" u="none" strike="noStrike">
                          <a:effectLst/>
                        </a:rPr>
                        <a:t>STEP 1</a:t>
                      </a:r>
                      <a:endParaRPr lang="en-US" sz="700" b="0" i="0" u="none" strike="noStrike">
                        <a:effectLst/>
                        <a:latin typeface="Arial"/>
                      </a:endParaRPr>
                    </a:p>
                  </a:txBody>
                  <a:tcPr marL="5525" marR="5525" marT="5525" marB="0" anchor="b"/>
                </a:tc>
                <a:tc gridSpan="4">
                  <a:txBody>
                    <a:bodyPr/>
                    <a:lstStyle/>
                    <a:p>
                      <a:pPr algn="l" fontAlgn="b"/>
                      <a:r>
                        <a:rPr lang="en-US" sz="700" u="none" strike="noStrike">
                          <a:effectLst/>
                        </a:rPr>
                        <a:t>From Table Find Amt for total family size and</a:t>
                      </a:r>
                      <a:endParaRPr lang="en-US" sz="700" b="0" i="0" u="none" strike="noStrike">
                        <a:effectLst/>
                        <a:latin typeface="Arial"/>
                      </a:endParaRPr>
                    </a:p>
                  </a:txBody>
                  <a:tcPr marL="5525" marR="5525" marT="5525"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a:effectLst/>
                        <a:latin typeface="Arial"/>
                      </a:endParaRPr>
                    </a:p>
                  </a:txBody>
                  <a:tcPr marL="5525" marR="5525" marT="5525" marB="0" anchor="b"/>
                </a:tc>
                <a:tc>
                  <a:txBody>
                    <a:bodyPr/>
                    <a:lstStyle/>
                    <a:p>
                      <a:pPr algn="r" fontAlgn="b"/>
                      <a:r>
                        <a:rPr lang="en-US" sz="700" u="none" strike="noStrike">
                          <a:effectLst/>
                        </a:rPr>
                        <a:t>30,070</a:t>
                      </a:r>
                      <a:endParaRPr lang="en-US" sz="700" b="1" i="0" u="none" strike="noStrike">
                        <a:effectLst/>
                        <a:latin typeface="Arial"/>
                      </a:endParaRPr>
                    </a:p>
                  </a:txBody>
                  <a:tcPr marL="5525" marR="5525" marT="5525" marB="0" anchor="b"/>
                </a:tc>
                <a:tc>
                  <a:txBody>
                    <a:bodyPr/>
                    <a:lstStyle/>
                    <a:p>
                      <a:pPr algn="ctr" fontAlgn="b"/>
                      <a:endParaRPr lang="en-US" sz="700" b="1" i="0" u="sng" strike="noStrike">
                        <a:effectLst/>
                        <a:latin typeface="Arial"/>
                      </a:endParaRPr>
                    </a:p>
                  </a:txBody>
                  <a:tcPr marL="5525" marR="5525" marT="5525" marB="0" anchor="b"/>
                </a:tc>
              </a:tr>
              <a:tr h="142724">
                <a:tc>
                  <a:txBody>
                    <a:bodyPr/>
                    <a:lstStyle/>
                    <a:p>
                      <a:pPr algn="l" fontAlgn="b"/>
                      <a:endParaRPr lang="en-US" sz="700" b="0" i="0" u="none" strike="noStrike">
                        <a:effectLst/>
                        <a:latin typeface="Arial"/>
                      </a:endParaRPr>
                    </a:p>
                  </a:txBody>
                  <a:tcPr marL="5525" marR="5525" marT="5525" marB="0" anchor="b"/>
                </a:tc>
                <a:tc gridSpan="5">
                  <a:txBody>
                    <a:bodyPr/>
                    <a:lstStyle/>
                    <a:p>
                      <a:pPr algn="l" fontAlgn="b"/>
                      <a:r>
                        <a:rPr lang="en-US" sz="700" u="none" strike="noStrike">
                          <a:effectLst/>
                        </a:rPr>
                        <a:t> number in college and divide it by total family size</a:t>
                      </a:r>
                      <a:endParaRPr lang="en-US" sz="700" b="0" i="0" u="none" strike="noStrike">
                        <a:effectLst/>
                        <a:latin typeface="Arial"/>
                      </a:endParaRPr>
                    </a:p>
                  </a:txBody>
                  <a:tcPr marL="5525" marR="5525" marT="552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r" fontAlgn="b"/>
                      <a:r>
                        <a:rPr lang="en-US" sz="700" u="none" strike="noStrike">
                          <a:effectLst/>
                        </a:rPr>
                        <a:t>3</a:t>
                      </a:r>
                      <a:endParaRPr lang="en-US" sz="700" b="1" i="0" u="none" strike="noStrike">
                        <a:effectLst/>
                        <a:latin typeface="Arial"/>
                      </a:endParaRPr>
                    </a:p>
                  </a:txBody>
                  <a:tcPr marL="5525" marR="5525" marT="5525" marB="0" anchor="b"/>
                </a:tc>
                <a:tc>
                  <a:txBody>
                    <a:bodyPr/>
                    <a:lstStyle/>
                    <a:p>
                      <a:pPr algn="ctr" fontAlgn="b"/>
                      <a:endParaRPr lang="en-US" sz="700" b="1" i="0" u="none" strike="noStrike">
                        <a:effectLst/>
                        <a:latin typeface="Arial"/>
                      </a:endParaRPr>
                    </a:p>
                  </a:txBody>
                  <a:tcPr marL="5525" marR="5525" marT="5525" marB="0" anchor="b"/>
                </a:tc>
              </a:tr>
              <a:tr h="142724">
                <a:tc>
                  <a:txBody>
                    <a:bodyPr/>
                    <a:lstStyle/>
                    <a:p>
                      <a:pPr algn="l" fontAlgn="b"/>
                      <a:endParaRPr lang="en-US" sz="700" b="0" i="0" u="none" strike="noStrike">
                        <a:effectLst/>
                        <a:latin typeface="Arial"/>
                      </a:endParaRPr>
                    </a:p>
                  </a:txBody>
                  <a:tcPr marL="5525" marR="5525" marT="5525" marB="0" anchor="b"/>
                </a:tc>
                <a:tc>
                  <a:txBody>
                    <a:bodyPr/>
                    <a:lstStyle/>
                    <a:p>
                      <a:pPr algn="l" fontAlgn="b"/>
                      <a:endParaRPr lang="en-US" sz="700" b="0" i="0" u="none" strike="noStrike">
                        <a:effectLst/>
                        <a:latin typeface="Arial"/>
                      </a:endParaRPr>
                    </a:p>
                  </a:txBody>
                  <a:tcPr marL="5525" marR="5525" marT="5525" marB="0" anchor="b"/>
                </a:tc>
                <a:tc>
                  <a:txBody>
                    <a:bodyPr/>
                    <a:lstStyle/>
                    <a:p>
                      <a:pPr algn="l" fontAlgn="b"/>
                      <a:endParaRPr lang="en-US" sz="700" b="0" i="0" u="none" strike="noStrike">
                        <a:effectLst/>
                        <a:latin typeface="Arial"/>
                      </a:endParaRPr>
                    </a:p>
                  </a:txBody>
                  <a:tcPr marL="5525" marR="5525" marT="5525" marB="0" anchor="b"/>
                </a:tc>
                <a:tc>
                  <a:txBody>
                    <a:bodyPr/>
                    <a:lstStyle/>
                    <a:p>
                      <a:pPr algn="l" fontAlgn="b"/>
                      <a:endParaRPr lang="en-US" sz="700" b="0" i="0" u="none" strike="noStrike">
                        <a:effectLst/>
                        <a:latin typeface="Arial"/>
                      </a:endParaRPr>
                    </a:p>
                  </a:txBody>
                  <a:tcPr marL="5525" marR="5525" marT="5525" marB="0" anchor="b"/>
                </a:tc>
                <a:tc>
                  <a:txBody>
                    <a:bodyPr/>
                    <a:lstStyle/>
                    <a:p>
                      <a:pPr algn="l" fontAlgn="b"/>
                      <a:endParaRPr lang="en-US" sz="700" b="0" i="0" u="none" strike="noStrike">
                        <a:effectLst/>
                        <a:latin typeface="Arial"/>
                      </a:endParaRPr>
                    </a:p>
                  </a:txBody>
                  <a:tcPr marL="5525" marR="5525" marT="5525" marB="0" anchor="b"/>
                </a:tc>
                <a:tc>
                  <a:txBody>
                    <a:bodyPr/>
                    <a:lstStyle/>
                    <a:p>
                      <a:pPr algn="r" fontAlgn="b"/>
                      <a:r>
                        <a:rPr lang="en-US" sz="700" u="none" strike="noStrike">
                          <a:effectLst/>
                        </a:rPr>
                        <a:t>=</a:t>
                      </a:r>
                      <a:endParaRPr lang="en-US" sz="700" b="1" i="0" u="none" strike="noStrike">
                        <a:effectLst/>
                        <a:latin typeface="Arial"/>
                      </a:endParaRPr>
                    </a:p>
                  </a:txBody>
                  <a:tcPr marL="5525" marR="5525" marT="5525" marB="0" anchor="b"/>
                </a:tc>
                <a:tc>
                  <a:txBody>
                    <a:bodyPr/>
                    <a:lstStyle/>
                    <a:p>
                      <a:pPr algn="r" fontAlgn="b"/>
                      <a:r>
                        <a:rPr lang="en-US" sz="700" u="none" strike="noStrike">
                          <a:effectLst/>
                        </a:rPr>
                        <a:t>10,023</a:t>
                      </a:r>
                      <a:endParaRPr lang="en-US" sz="700" b="0" i="1" u="none" strike="noStrike">
                        <a:solidFill>
                          <a:srgbClr val="0000FF"/>
                        </a:solidFill>
                        <a:effectLst/>
                        <a:latin typeface="Arial"/>
                      </a:endParaRPr>
                    </a:p>
                  </a:txBody>
                  <a:tcPr marL="5525" marR="5525" marT="5525" marB="0" anchor="b"/>
                </a:tc>
                <a:tc>
                  <a:txBody>
                    <a:bodyPr/>
                    <a:lstStyle/>
                    <a:p>
                      <a:pPr algn="ctr" fontAlgn="b"/>
                      <a:endParaRPr lang="en-US" sz="700" b="0" i="1" u="none" strike="noStrike">
                        <a:solidFill>
                          <a:srgbClr val="0000FF"/>
                        </a:solidFill>
                        <a:effectLst/>
                        <a:latin typeface="Arial"/>
                      </a:endParaRPr>
                    </a:p>
                  </a:txBody>
                  <a:tcPr marL="5525" marR="5525" marT="5525" marB="0" anchor="b"/>
                </a:tc>
              </a:tr>
              <a:tr h="138027">
                <a:tc>
                  <a:txBody>
                    <a:bodyPr/>
                    <a:lstStyle/>
                    <a:p>
                      <a:pPr algn="l" fontAlgn="b"/>
                      <a:endParaRPr lang="en-US" sz="700" b="0" i="0" u="none" strike="noStrike">
                        <a:effectLst/>
                        <a:latin typeface="Arial"/>
                      </a:endParaRPr>
                    </a:p>
                  </a:txBody>
                  <a:tcPr marL="5525" marR="5525" marT="5525" marB="0" anchor="b"/>
                </a:tc>
                <a:tc>
                  <a:txBody>
                    <a:bodyPr/>
                    <a:lstStyle/>
                    <a:p>
                      <a:pPr algn="l" fontAlgn="b"/>
                      <a:endParaRPr lang="en-US" sz="700" b="0" i="0" u="none" strike="noStrike">
                        <a:effectLst/>
                        <a:latin typeface="Arial"/>
                      </a:endParaRPr>
                    </a:p>
                  </a:txBody>
                  <a:tcPr marL="5525" marR="5525" marT="5525" marB="0" anchor="b"/>
                </a:tc>
                <a:tc>
                  <a:txBody>
                    <a:bodyPr/>
                    <a:lstStyle/>
                    <a:p>
                      <a:pPr algn="l" fontAlgn="b"/>
                      <a:endParaRPr lang="en-US" sz="700" b="0" i="0" u="none" strike="noStrike">
                        <a:effectLst/>
                        <a:latin typeface="Arial"/>
                      </a:endParaRPr>
                    </a:p>
                  </a:txBody>
                  <a:tcPr marL="5525" marR="5525" marT="5525" marB="0" anchor="b"/>
                </a:tc>
                <a:tc>
                  <a:txBody>
                    <a:bodyPr/>
                    <a:lstStyle/>
                    <a:p>
                      <a:pPr algn="l" fontAlgn="b"/>
                      <a:endParaRPr lang="en-US" sz="700" b="0" i="0" u="none" strike="noStrike">
                        <a:effectLst/>
                        <a:latin typeface="Arial"/>
                      </a:endParaRPr>
                    </a:p>
                  </a:txBody>
                  <a:tcPr marL="5525" marR="5525" marT="5525" marB="0" anchor="b"/>
                </a:tc>
                <a:tc>
                  <a:txBody>
                    <a:bodyPr/>
                    <a:lstStyle/>
                    <a:p>
                      <a:pPr algn="l" fontAlgn="b"/>
                      <a:endParaRPr lang="en-US" sz="700" b="0" i="0" u="none" strike="noStrike">
                        <a:effectLst/>
                        <a:latin typeface="Arial"/>
                      </a:endParaRPr>
                    </a:p>
                  </a:txBody>
                  <a:tcPr marL="5525" marR="5525" marT="5525" marB="0" anchor="b"/>
                </a:tc>
                <a:tc>
                  <a:txBody>
                    <a:bodyPr/>
                    <a:lstStyle/>
                    <a:p>
                      <a:pPr algn="l" fontAlgn="b"/>
                      <a:endParaRPr lang="en-US" sz="700" b="0" i="0" u="none" strike="noStrike">
                        <a:effectLst/>
                        <a:latin typeface="Arial"/>
                      </a:endParaRPr>
                    </a:p>
                  </a:txBody>
                  <a:tcPr marL="5525" marR="5525" marT="5525" marB="0" anchor="b"/>
                </a:tc>
                <a:tc>
                  <a:txBody>
                    <a:bodyPr/>
                    <a:lstStyle/>
                    <a:p>
                      <a:pPr algn="ctr" fontAlgn="b"/>
                      <a:endParaRPr lang="en-US" sz="700" b="0" i="1" u="none" strike="noStrike">
                        <a:solidFill>
                          <a:srgbClr val="0000FF"/>
                        </a:solidFill>
                        <a:effectLst/>
                        <a:latin typeface="Arial"/>
                      </a:endParaRPr>
                    </a:p>
                  </a:txBody>
                  <a:tcPr marL="5525" marR="5525" marT="5525" marB="0" anchor="b"/>
                </a:tc>
                <a:tc>
                  <a:txBody>
                    <a:bodyPr/>
                    <a:lstStyle/>
                    <a:p>
                      <a:pPr algn="ctr" fontAlgn="b"/>
                      <a:endParaRPr lang="en-US" sz="700" b="0" i="1" u="none" strike="noStrike">
                        <a:solidFill>
                          <a:srgbClr val="0000FF"/>
                        </a:solidFill>
                        <a:effectLst/>
                        <a:latin typeface="Arial"/>
                      </a:endParaRPr>
                    </a:p>
                  </a:txBody>
                  <a:tcPr marL="5525" marR="5525" marT="5525" marB="0" anchor="b"/>
                </a:tc>
              </a:tr>
              <a:tr h="138027">
                <a:tc>
                  <a:txBody>
                    <a:bodyPr/>
                    <a:lstStyle/>
                    <a:p>
                      <a:pPr algn="l" fontAlgn="b"/>
                      <a:r>
                        <a:rPr lang="en-US" sz="700" u="none" strike="noStrike">
                          <a:effectLst/>
                        </a:rPr>
                        <a:t>STEP 2</a:t>
                      </a:r>
                      <a:endParaRPr lang="en-US" sz="700" b="0" i="0" u="none" strike="noStrike">
                        <a:effectLst/>
                        <a:latin typeface="Arial"/>
                      </a:endParaRPr>
                    </a:p>
                  </a:txBody>
                  <a:tcPr marL="5525" marR="5525" marT="5525" marB="0" anchor="b"/>
                </a:tc>
                <a:tc gridSpan="4">
                  <a:txBody>
                    <a:bodyPr/>
                    <a:lstStyle/>
                    <a:p>
                      <a:pPr algn="l" fontAlgn="b"/>
                      <a:r>
                        <a:rPr lang="en-US" sz="700" u="none" strike="noStrike">
                          <a:effectLst/>
                        </a:rPr>
                        <a:t>Take amount derrived from Step 1 and</a:t>
                      </a:r>
                      <a:endParaRPr lang="en-US" sz="700" b="0" i="0" u="none" strike="noStrike">
                        <a:effectLst/>
                        <a:latin typeface="Arial"/>
                      </a:endParaRPr>
                    </a:p>
                  </a:txBody>
                  <a:tcPr marL="5525" marR="5525" marT="5525"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a:effectLst/>
                        <a:latin typeface="Arial"/>
                      </a:endParaRPr>
                    </a:p>
                  </a:txBody>
                  <a:tcPr marL="5525" marR="5525" marT="5525" marB="0" anchor="b"/>
                </a:tc>
                <a:tc>
                  <a:txBody>
                    <a:bodyPr/>
                    <a:lstStyle/>
                    <a:p>
                      <a:pPr algn="r" fontAlgn="b"/>
                      <a:r>
                        <a:rPr lang="en-US" sz="700" u="none" strike="noStrike">
                          <a:effectLst/>
                        </a:rPr>
                        <a:t>10,023</a:t>
                      </a:r>
                      <a:endParaRPr lang="en-US" sz="700" b="0" i="1" u="none" strike="noStrike">
                        <a:solidFill>
                          <a:srgbClr val="0000FF"/>
                        </a:solidFill>
                        <a:effectLst/>
                        <a:latin typeface="Arial"/>
                      </a:endParaRPr>
                    </a:p>
                  </a:txBody>
                  <a:tcPr marL="5525" marR="5525" marT="5525" marB="0" anchor="b"/>
                </a:tc>
                <a:tc>
                  <a:txBody>
                    <a:bodyPr/>
                    <a:lstStyle/>
                    <a:p>
                      <a:pPr algn="l" fontAlgn="b"/>
                      <a:endParaRPr lang="en-US" sz="700" b="0" i="1" u="none" strike="noStrike">
                        <a:solidFill>
                          <a:srgbClr val="0000FF"/>
                        </a:solidFill>
                        <a:effectLst/>
                        <a:latin typeface="Arial"/>
                      </a:endParaRPr>
                    </a:p>
                  </a:txBody>
                  <a:tcPr marL="5525" marR="5525" marT="5525" marB="0" anchor="b"/>
                </a:tc>
              </a:tr>
              <a:tr h="142724">
                <a:tc>
                  <a:txBody>
                    <a:bodyPr/>
                    <a:lstStyle/>
                    <a:p>
                      <a:pPr algn="l" fontAlgn="b"/>
                      <a:endParaRPr lang="en-US" sz="700" b="0" i="0" u="none" strike="noStrike">
                        <a:effectLst/>
                        <a:latin typeface="Arial"/>
                      </a:endParaRPr>
                    </a:p>
                  </a:txBody>
                  <a:tcPr marL="5525" marR="5525" marT="5525" marB="0" anchor="b"/>
                </a:tc>
                <a:tc gridSpan="4">
                  <a:txBody>
                    <a:bodyPr/>
                    <a:lstStyle/>
                    <a:p>
                      <a:pPr algn="l" fontAlgn="b"/>
                      <a:r>
                        <a:rPr lang="en-US" sz="700" u="none" strike="noStrike">
                          <a:effectLst/>
                        </a:rPr>
                        <a:t>multiply by # in family, excluding student***.</a:t>
                      </a:r>
                      <a:endParaRPr lang="en-US" sz="700" b="0" i="0" u="none" strike="noStrike">
                        <a:effectLst/>
                        <a:latin typeface="Arial"/>
                      </a:endParaRPr>
                    </a:p>
                  </a:txBody>
                  <a:tcPr marL="5525" marR="5525" marT="5525"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a:effectLst/>
                        <a:latin typeface="Arial"/>
                      </a:endParaRPr>
                    </a:p>
                  </a:txBody>
                  <a:tcPr marL="5525" marR="5525" marT="5525" marB="0" anchor="b"/>
                </a:tc>
                <a:tc>
                  <a:txBody>
                    <a:bodyPr/>
                    <a:lstStyle/>
                    <a:p>
                      <a:pPr algn="r" fontAlgn="b"/>
                      <a:r>
                        <a:rPr lang="en-US" sz="700" u="none" strike="noStrike">
                          <a:effectLst/>
                        </a:rPr>
                        <a:t>2</a:t>
                      </a:r>
                      <a:endParaRPr lang="en-US" sz="700" b="0" i="1" u="none" strike="noStrike">
                        <a:solidFill>
                          <a:srgbClr val="0000FF"/>
                        </a:solidFill>
                        <a:effectLst/>
                        <a:latin typeface="Arial"/>
                      </a:endParaRPr>
                    </a:p>
                  </a:txBody>
                  <a:tcPr marL="5525" marR="5525" marT="5525" marB="0" anchor="b"/>
                </a:tc>
                <a:tc>
                  <a:txBody>
                    <a:bodyPr/>
                    <a:lstStyle/>
                    <a:p>
                      <a:pPr algn="l" fontAlgn="b"/>
                      <a:endParaRPr lang="en-US" sz="700" b="0" i="0" u="none" strike="noStrike">
                        <a:effectLst/>
                        <a:latin typeface="Arial"/>
                      </a:endParaRPr>
                    </a:p>
                  </a:txBody>
                  <a:tcPr marL="5525" marR="5525" marT="5525" marB="0" anchor="b"/>
                </a:tc>
              </a:tr>
              <a:tr h="142724">
                <a:tc>
                  <a:txBody>
                    <a:bodyPr/>
                    <a:lstStyle/>
                    <a:p>
                      <a:pPr algn="l" fontAlgn="b"/>
                      <a:endParaRPr lang="en-US" sz="700" b="0" i="0" u="none" strike="noStrike">
                        <a:effectLst/>
                        <a:latin typeface="Arial"/>
                      </a:endParaRPr>
                    </a:p>
                  </a:txBody>
                  <a:tcPr marL="5525" marR="5525" marT="5525" marB="0" anchor="b"/>
                </a:tc>
                <a:tc>
                  <a:txBody>
                    <a:bodyPr/>
                    <a:lstStyle/>
                    <a:p>
                      <a:pPr algn="l" fontAlgn="b"/>
                      <a:endParaRPr lang="en-US" sz="700" b="0" i="0" u="none" strike="noStrike">
                        <a:effectLst/>
                        <a:latin typeface="Arial"/>
                      </a:endParaRPr>
                    </a:p>
                  </a:txBody>
                  <a:tcPr marL="5525" marR="5525" marT="5525" marB="0" anchor="b"/>
                </a:tc>
                <a:tc>
                  <a:txBody>
                    <a:bodyPr/>
                    <a:lstStyle/>
                    <a:p>
                      <a:pPr algn="l" fontAlgn="b"/>
                      <a:endParaRPr lang="en-US" sz="700" b="0" i="0" u="none" strike="noStrike">
                        <a:effectLst/>
                        <a:latin typeface="Arial"/>
                      </a:endParaRPr>
                    </a:p>
                  </a:txBody>
                  <a:tcPr marL="5525" marR="5525" marT="5525" marB="0" anchor="b"/>
                </a:tc>
                <a:tc>
                  <a:txBody>
                    <a:bodyPr/>
                    <a:lstStyle/>
                    <a:p>
                      <a:pPr algn="l" fontAlgn="b"/>
                      <a:endParaRPr lang="en-US" sz="700" b="0" i="0" u="none" strike="noStrike">
                        <a:effectLst/>
                        <a:latin typeface="Arial"/>
                      </a:endParaRPr>
                    </a:p>
                  </a:txBody>
                  <a:tcPr marL="5525" marR="5525" marT="5525" marB="0" anchor="b"/>
                </a:tc>
                <a:tc>
                  <a:txBody>
                    <a:bodyPr/>
                    <a:lstStyle/>
                    <a:p>
                      <a:pPr algn="l" fontAlgn="b"/>
                      <a:endParaRPr lang="en-US" sz="700" b="0" i="0" u="none" strike="noStrike">
                        <a:effectLst/>
                        <a:latin typeface="Arial"/>
                      </a:endParaRPr>
                    </a:p>
                  </a:txBody>
                  <a:tcPr marL="5525" marR="5525" marT="5525" marB="0" anchor="b"/>
                </a:tc>
                <a:tc>
                  <a:txBody>
                    <a:bodyPr/>
                    <a:lstStyle/>
                    <a:p>
                      <a:pPr algn="r" fontAlgn="b"/>
                      <a:r>
                        <a:rPr lang="en-US" sz="700" u="none" strike="noStrike">
                          <a:effectLst/>
                        </a:rPr>
                        <a:t>=</a:t>
                      </a:r>
                      <a:endParaRPr lang="en-US" sz="700" b="1" i="0" u="none" strike="noStrike">
                        <a:effectLst/>
                        <a:latin typeface="Arial"/>
                      </a:endParaRPr>
                    </a:p>
                  </a:txBody>
                  <a:tcPr marL="5525" marR="5525" marT="5525" marB="0" anchor="b"/>
                </a:tc>
                <a:tc>
                  <a:txBody>
                    <a:bodyPr/>
                    <a:lstStyle/>
                    <a:p>
                      <a:pPr algn="r" fontAlgn="b"/>
                      <a:r>
                        <a:rPr lang="en-US" sz="700" u="none" strike="noStrike">
                          <a:effectLst/>
                        </a:rPr>
                        <a:t>20,047</a:t>
                      </a:r>
                      <a:endParaRPr lang="en-US" sz="700" b="0" i="1" u="none" strike="noStrike">
                        <a:solidFill>
                          <a:srgbClr val="0000FF"/>
                        </a:solidFill>
                        <a:effectLst/>
                        <a:latin typeface="Arial"/>
                      </a:endParaRPr>
                    </a:p>
                  </a:txBody>
                  <a:tcPr marL="5525" marR="5525" marT="5525" marB="0" anchor="b"/>
                </a:tc>
                <a:tc>
                  <a:txBody>
                    <a:bodyPr/>
                    <a:lstStyle/>
                    <a:p>
                      <a:pPr algn="r" fontAlgn="b"/>
                      <a:endParaRPr lang="en-US" sz="700" b="1" i="0" u="none" strike="noStrike">
                        <a:effectLst/>
                        <a:latin typeface="Arial"/>
                      </a:endParaRPr>
                    </a:p>
                  </a:txBody>
                  <a:tcPr marL="5525" marR="5525" marT="5525" marB="0" anchor="b"/>
                </a:tc>
              </a:tr>
              <a:tr h="142724">
                <a:tc>
                  <a:txBody>
                    <a:bodyPr/>
                    <a:lstStyle/>
                    <a:p>
                      <a:pPr algn="l" fontAlgn="b"/>
                      <a:endParaRPr lang="en-US" sz="700" b="0" i="0" u="none" strike="noStrike">
                        <a:effectLst/>
                        <a:latin typeface="Arial"/>
                      </a:endParaRPr>
                    </a:p>
                  </a:txBody>
                  <a:tcPr marL="5525" marR="5525" marT="5525" marB="0" anchor="b"/>
                </a:tc>
                <a:tc>
                  <a:txBody>
                    <a:bodyPr/>
                    <a:lstStyle/>
                    <a:p>
                      <a:pPr algn="l" fontAlgn="b"/>
                      <a:endParaRPr lang="en-US" sz="700" b="0" i="0" u="none" strike="noStrike">
                        <a:effectLst/>
                        <a:latin typeface="Arial"/>
                      </a:endParaRPr>
                    </a:p>
                  </a:txBody>
                  <a:tcPr marL="5525" marR="5525" marT="5525" marB="0" anchor="b"/>
                </a:tc>
                <a:tc>
                  <a:txBody>
                    <a:bodyPr/>
                    <a:lstStyle/>
                    <a:p>
                      <a:pPr algn="l" fontAlgn="b"/>
                      <a:endParaRPr lang="en-US" sz="700" b="0" i="0" u="none" strike="noStrike">
                        <a:effectLst/>
                        <a:latin typeface="Arial"/>
                      </a:endParaRPr>
                    </a:p>
                  </a:txBody>
                  <a:tcPr marL="5525" marR="5525" marT="5525" marB="0" anchor="b"/>
                </a:tc>
                <a:tc>
                  <a:txBody>
                    <a:bodyPr/>
                    <a:lstStyle/>
                    <a:p>
                      <a:pPr algn="l" fontAlgn="b"/>
                      <a:endParaRPr lang="en-US" sz="700" b="0" i="0" u="none" strike="noStrike">
                        <a:effectLst/>
                        <a:latin typeface="Arial"/>
                      </a:endParaRPr>
                    </a:p>
                  </a:txBody>
                  <a:tcPr marL="5525" marR="5525" marT="5525" marB="0" anchor="b"/>
                </a:tc>
                <a:tc>
                  <a:txBody>
                    <a:bodyPr/>
                    <a:lstStyle/>
                    <a:p>
                      <a:pPr algn="l" fontAlgn="b"/>
                      <a:endParaRPr lang="en-US" sz="700" b="0" i="0" u="none" strike="noStrike">
                        <a:effectLst/>
                        <a:latin typeface="Arial"/>
                      </a:endParaRPr>
                    </a:p>
                  </a:txBody>
                  <a:tcPr marL="5525" marR="5525" marT="5525" marB="0" anchor="b"/>
                </a:tc>
                <a:tc>
                  <a:txBody>
                    <a:bodyPr/>
                    <a:lstStyle/>
                    <a:p>
                      <a:pPr algn="r" fontAlgn="b"/>
                      <a:endParaRPr lang="en-US" sz="700" b="1" i="0" u="none" strike="noStrike">
                        <a:effectLst/>
                        <a:latin typeface="Arial"/>
                      </a:endParaRPr>
                    </a:p>
                  </a:txBody>
                  <a:tcPr marL="5525" marR="5525" marT="5525" marB="0" anchor="b"/>
                </a:tc>
                <a:tc>
                  <a:txBody>
                    <a:bodyPr/>
                    <a:lstStyle/>
                    <a:p>
                      <a:pPr algn="ctr" fontAlgn="b"/>
                      <a:endParaRPr lang="en-US" sz="700" b="0" i="1" u="none" strike="noStrike">
                        <a:solidFill>
                          <a:srgbClr val="0000FF"/>
                        </a:solidFill>
                        <a:effectLst/>
                        <a:latin typeface="Arial"/>
                      </a:endParaRPr>
                    </a:p>
                  </a:txBody>
                  <a:tcPr marL="5525" marR="5525" marT="5525" marB="0" anchor="b"/>
                </a:tc>
                <a:tc>
                  <a:txBody>
                    <a:bodyPr/>
                    <a:lstStyle/>
                    <a:p>
                      <a:pPr algn="ctr" fontAlgn="b"/>
                      <a:endParaRPr lang="en-US" sz="700" b="1" i="0" u="none" strike="noStrike">
                        <a:effectLst/>
                        <a:latin typeface="Arial"/>
                      </a:endParaRPr>
                    </a:p>
                  </a:txBody>
                  <a:tcPr marL="5525" marR="5525" marT="5525" marB="0" anchor="b"/>
                </a:tc>
              </a:tr>
              <a:tr h="142724">
                <a:tc>
                  <a:txBody>
                    <a:bodyPr/>
                    <a:lstStyle/>
                    <a:p>
                      <a:pPr algn="l" fontAlgn="b"/>
                      <a:r>
                        <a:rPr lang="en-US" sz="700" u="none" strike="noStrike">
                          <a:effectLst/>
                        </a:rPr>
                        <a:t>STEP 3</a:t>
                      </a:r>
                      <a:endParaRPr lang="en-US" sz="700" b="0" i="0" u="none" strike="noStrike">
                        <a:effectLst/>
                        <a:latin typeface="Arial"/>
                      </a:endParaRPr>
                    </a:p>
                  </a:txBody>
                  <a:tcPr marL="5525" marR="5525" marT="5525" marB="0" anchor="b"/>
                </a:tc>
                <a:tc gridSpan="4">
                  <a:txBody>
                    <a:bodyPr/>
                    <a:lstStyle/>
                    <a:p>
                      <a:pPr algn="l" fontAlgn="b"/>
                      <a:r>
                        <a:rPr lang="en-US" sz="700" u="none" strike="noStrike">
                          <a:effectLst/>
                        </a:rPr>
                        <a:t>Subtract  Available Discretionary Income</a:t>
                      </a:r>
                      <a:endParaRPr lang="en-US" sz="700" b="0" i="0" u="none" strike="noStrike">
                        <a:effectLst/>
                        <a:latin typeface="Arial"/>
                      </a:endParaRPr>
                    </a:p>
                  </a:txBody>
                  <a:tcPr marL="5525" marR="5525" marT="5525"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r" fontAlgn="b"/>
                      <a:r>
                        <a:rPr lang="en-US" sz="700" u="none" strike="noStrike">
                          <a:effectLst/>
                        </a:rPr>
                        <a:t>=</a:t>
                      </a:r>
                      <a:endParaRPr lang="en-US" sz="700" b="1" i="0" u="none" strike="noStrike">
                        <a:effectLst/>
                        <a:latin typeface="Arial"/>
                      </a:endParaRPr>
                    </a:p>
                  </a:txBody>
                  <a:tcPr marL="5525" marR="5525" marT="5525" marB="0" anchor="b"/>
                </a:tc>
                <a:tc>
                  <a:txBody>
                    <a:bodyPr/>
                    <a:lstStyle/>
                    <a:p>
                      <a:pPr algn="r" fontAlgn="b"/>
                      <a:r>
                        <a:rPr lang="en-US" sz="700" u="none" strike="noStrike">
                          <a:effectLst/>
                        </a:rPr>
                        <a:t>14,871 </a:t>
                      </a:r>
                      <a:endParaRPr lang="en-US" sz="700" b="0" i="1" u="none" strike="noStrike">
                        <a:solidFill>
                          <a:srgbClr val="000000"/>
                        </a:solidFill>
                        <a:effectLst/>
                        <a:latin typeface="Arial"/>
                      </a:endParaRPr>
                    </a:p>
                  </a:txBody>
                  <a:tcPr marL="5525" marR="5525" marT="5525" marB="0" anchor="b"/>
                </a:tc>
                <a:tc>
                  <a:txBody>
                    <a:bodyPr/>
                    <a:lstStyle/>
                    <a:p>
                      <a:pPr algn="l" fontAlgn="b"/>
                      <a:endParaRPr lang="en-US" sz="700" b="1" i="0" u="none" strike="noStrike">
                        <a:effectLst/>
                        <a:latin typeface="Arial"/>
                      </a:endParaRPr>
                    </a:p>
                  </a:txBody>
                  <a:tcPr marL="5525" marR="5525" marT="5525" marB="0" anchor="b"/>
                </a:tc>
              </a:tr>
              <a:tr h="138027">
                <a:tc>
                  <a:txBody>
                    <a:bodyPr/>
                    <a:lstStyle/>
                    <a:p>
                      <a:pPr algn="l" fontAlgn="b"/>
                      <a:endParaRPr lang="en-US" sz="700" b="0" i="1" u="none" strike="noStrike">
                        <a:effectLst/>
                        <a:latin typeface="Arial"/>
                      </a:endParaRPr>
                    </a:p>
                  </a:txBody>
                  <a:tcPr marL="5525" marR="5525" marT="5525" marB="0" anchor="b"/>
                </a:tc>
                <a:tc gridSpan="5">
                  <a:txBody>
                    <a:bodyPr/>
                    <a:lstStyle/>
                    <a:p>
                      <a:pPr algn="l" fontAlgn="b"/>
                      <a:r>
                        <a:rPr lang="en-US" sz="700" u="none" strike="noStrike">
                          <a:effectLst/>
                        </a:rPr>
                        <a:t>(Available Discretionary Income form Needs Analysis)</a:t>
                      </a:r>
                      <a:endParaRPr lang="en-US" sz="700" b="0" i="1" u="none" strike="noStrike">
                        <a:effectLst/>
                        <a:latin typeface="Arial"/>
                      </a:endParaRPr>
                    </a:p>
                  </a:txBody>
                  <a:tcPr marL="5525" marR="5525" marT="552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700" b="0" i="1" u="none" strike="noStrike">
                        <a:effectLst/>
                        <a:latin typeface="Arial"/>
                      </a:endParaRPr>
                    </a:p>
                  </a:txBody>
                  <a:tcPr marL="5525" marR="5525" marT="5525" marB="0" anchor="b"/>
                </a:tc>
                <a:tc>
                  <a:txBody>
                    <a:bodyPr/>
                    <a:lstStyle/>
                    <a:p>
                      <a:pPr algn="l" fontAlgn="b"/>
                      <a:endParaRPr lang="en-US" sz="700" b="1" i="1" u="none" strike="noStrike">
                        <a:effectLst/>
                        <a:latin typeface="Arial"/>
                      </a:endParaRPr>
                    </a:p>
                  </a:txBody>
                  <a:tcPr marL="5525" marR="5525" marT="5525" marB="0" anchor="b"/>
                </a:tc>
              </a:tr>
              <a:tr h="138027">
                <a:tc>
                  <a:txBody>
                    <a:bodyPr/>
                    <a:lstStyle/>
                    <a:p>
                      <a:pPr algn="l" fontAlgn="b"/>
                      <a:endParaRPr lang="en-US" sz="700" b="0" i="1" u="none" strike="noStrike">
                        <a:effectLst/>
                        <a:latin typeface="Arial"/>
                      </a:endParaRPr>
                    </a:p>
                  </a:txBody>
                  <a:tcPr marL="5525" marR="5525" marT="5525" marB="0" anchor="b"/>
                </a:tc>
                <a:tc>
                  <a:txBody>
                    <a:bodyPr/>
                    <a:lstStyle/>
                    <a:p>
                      <a:pPr algn="l" fontAlgn="b"/>
                      <a:endParaRPr lang="en-US" sz="700" b="0" i="1" u="none" strike="noStrike">
                        <a:effectLst/>
                        <a:latin typeface="Arial"/>
                      </a:endParaRPr>
                    </a:p>
                  </a:txBody>
                  <a:tcPr marL="5525" marR="5525" marT="5525" marB="0" anchor="b"/>
                </a:tc>
                <a:tc>
                  <a:txBody>
                    <a:bodyPr/>
                    <a:lstStyle/>
                    <a:p>
                      <a:pPr algn="l" fontAlgn="b"/>
                      <a:endParaRPr lang="en-US" sz="700" b="0" i="1" u="none" strike="noStrike">
                        <a:effectLst/>
                        <a:latin typeface="Arial"/>
                      </a:endParaRPr>
                    </a:p>
                  </a:txBody>
                  <a:tcPr marL="5525" marR="5525" marT="5525" marB="0" anchor="b"/>
                </a:tc>
                <a:tc>
                  <a:txBody>
                    <a:bodyPr/>
                    <a:lstStyle/>
                    <a:p>
                      <a:pPr algn="l" fontAlgn="b"/>
                      <a:endParaRPr lang="en-US" sz="700" b="0" i="1" u="none" strike="noStrike">
                        <a:effectLst/>
                        <a:latin typeface="Arial"/>
                      </a:endParaRPr>
                    </a:p>
                  </a:txBody>
                  <a:tcPr marL="5525" marR="5525" marT="5525" marB="0" anchor="b"/>
                </a:tc>
                <a:tc>
                  <a:txBody>
                    <a:bodyPr/>
                    <a:lstStyle/>
                    <a:p>
                      <a:pPr algn="l" fontAlgn="b"/>
                      <a:endParaRPr lang="en-US" sz="700" b="0" i="1" u="none" strike="noStrike">
                        <a:effectLst/>
                        <a:latin typeface="Arial"/>
                      </a:endParaRPr>
                    </a:p>
                  </a:txBody>
                  <a:tcPr marL="5525" marR="5525" marT="5525" marB="0" anchor="b"/>
                </a:tc>
                <a:tc>
                  <a:txBody>
                    <a:bodyPr/>
                    <a:lstStyle/>
                    <a:p>
                      <a:pPr algn="l" fontAlgn="b"/>
                      <a:endParaRPr lang="en-US" sz="700" b="0" i="1" u="none" strike="noStrike">
                        <a:effectLst/>
                        <a:latin typeface="Arial"/>
                      </a:endParaRPr>
                    </a:p>
                  </a:txBody>
                  <a:tcPr marL="5525" marR="5525" marT="5525" marB="0" anchor="b"/>
                </a:tc>
                <a:tc>
                  <a:txBody>
                    <a:bodyPr/>
                    <a:lstStyle/>
                    <a:p>
                      <a:pPr algn="l" fontAlgn="b"/>
                      <a:endParaRPr lang="en-US" sz="700" b="0" i="1" u="none" strike="noStrike">
                        <a:effectLst/>
                        <a:latin typeface="Arial"/>
                      </a:endParaRPr>
                    </a:p>
                  </a:txBody>
                  <a:tcPr marL="5525" marR="5525" marT="5525" marB="0" anchor="b"/>
                </a:tc>
                <a:tc>
                  <a:txBody>
                    <a:bodyPr/>
                    <a:lstStyle/>
                    <a:p>
                      <a:pPr algn="l" fontAlgn="b"/>
                      <a:endParaRPr lang="en-US" sz="700" b="1" i="1" u="none" strike="noStrike">
                        <a:effectLst/>
                        <a:latin typeface="Arial"/>
                      </a:endParaRPr>
                    </a:p>
                  </a:txBody>
                  <a:tcPr marL="5525" marR="5525" marT="5525" marB="0" anchor="b"/>
                </a:tc>
              </a:tr>
              <a:tr h="142724">
                <a:tc>
                  <a:txBody>
                    <a:bodyPr/>
                    <a:lstStyle/>
                    <a:p>
                      <a:pPr algn="l" fontAlgn="b"/>
                      <a:r>
                        <a:rPr lang="en-US" sz="700" u="none" strike="noStrike">
                          <a:effectLst/>
                        </a:rPr>
                        <a:t>STEP 4</a:t>
                      </a:r>
                      <a:endParaRPr lang="en-US" sz="700" b="0" i="0" u="none" strike="noStrike">
                        <a:effectLst/>
                        <a:latin typeface="Arial"/>
                      </a:endParaRPr>
                    </a:p>
                  </a:txBody>
                  <a:tcPr marL="5525" marR="5525" marT="5525" marB="0" anchor="b"/>
                </a:tc>
                <a:tc gridSpan="4">
                  <a:txBody>
                    <a:bodyPr/>
                    <a:lstStyle/>
                    <a:p>
                      <a:pPr algn="l" fontAlgn="b"/>
                      <a:r>
                        <a:rPr lang="en-US" sz="700" u="none" strike="noStrike">
                          <a:effectLst/>
                        </a:rPr>
                        <a:t>Subtract Calculated Contribution to Student </a:t>
                      </a:r>
                      <a:endParaRPr lang="en-US" sz="700" b="0" i="0" u="none" strike="noStrike">
                        <a:effectLst/>
                        <a:latin typeface="Arial"/>
                      </a:endParaRPr>
                    </a:p>
                  </a:txBody>
                  <a:tcPr marL="5525" marR="5525" marT="5525"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r" fontAlgn="b"/>
                      <a:r>
                        <a:rPr lang="en-US" sz="700" u="none" strike="noStrike">
                          <a:effectLst/>
                        </a:rPr>
                        <a:t>=</a:t>
                      </a:r>
                      <a:endParaRPr lang="en-US" sz="700" b="1" i="0" u="none" strike="noStrike">
                        <a:effectLst/>
                        <a:latin typeface="Arial"/>
                      </a:endParaRPr>
                    </a:p>
                  </a:txBody>
                  <a:tcPr marL="5525" marR="5525" marT="5525" marB="0" anchor="b"/>
                </a:tc>
                <a:tc>
                  <a:txBody>
                    <a:bodyPr/>
                    <a:lstStyle/>
                    <a:p>
                      <a:pPr algn="r" fontAlgn="b"/>
                      <a:r>
                        <a:rPr lang="en-US" sz="700" u="none" strike="noStrike">
                          <a:effectLst/>
                        </a:rPr>
                        <a:t>3,319</a:t>
                      </a:r>
                      <a:endParaRPr lang="en-US" sz="700" b="0" i="0" u="none" strike="noStrike">
                        <a:effectLst/>
                        <a:latin typeface="Arial"/>
                      </a:endParaRPr>
                    </a:p>
                  </a:txBody>
                  <a:tcPr marL="5525" marR="5525" marT="5525" marB="0" anchor="b"/>
                </a:tc>
                <a:tc>
                  <a:txBody>
                    <a:bodyPr/>
                    <a:lstStyle/>
                    <a:p>
                      <a:pPr algn="l" fontAlgn="b"/>
                      <a:endParaRPr lang="en-US" sz="700" b="1" i="0" u="none" strike="noStrike">
                        <a:effectLst/>
                        <a:latin typeface="Arial"/>
                      </a:endParaRPr>
                    </a:p>
                  </a:txBody>
                  <a:tcPr marL="5525" marR="5525" marT="5525" marB="0" anchor="b"/>
                </a:tc>
              </a:tr>
              <a:tr h="142724">
                <a:tc>
                  <a:txBody>
                    <a:bodyPr/>
                    <a:lstStyle/>
                    <a:p>
                      <a:pPr algn="l" fontAlgn="b"/>
                      <a:endParaRPr lang="en-US" sz="700" b="0" i="0" u="none" strike="noStrike">
                        <a:effectLst/>
                        <a:latin typeface="Arial"/>
                      </a:endParaRPr>
                    </a:p>
                  </a:txBody>
                  <a:tcPr marL="5525" marR="5525" marT="5525" marB="0" anchor="b"/>
                </a:tc>
                <a:tc gridSpan="3">
                  <a:txBody>
                    <a:bodyPr/>
                    <a:lstStyle/>
                    <a:p>
                      <a:pPr algn="l" fontAlgn="b"/>
                      <a:r>
                        <a:rPr lang="en-US" sz="700" u="none" strike="noStrike">
                          <a:effectLst/>
                        </a:rPr>
                        <a:t>(From Needs Analysis)</a:t>
                      </a:r>
                      <a:endParaRPr lang="en-US" sz="700" b="0" i="1" u="none" strike="noStrike">
                        <a:effectLst/>
                        <a:latin typeface="Arial"/>
                      </a:endParaRPr>
                    </a:p>
                  </a:txBody>
                  <a:tcPr marL="5525" marR="5525" marT="5525" marB="0" anchor="b"/>
                </a:tc>
                <a:tc hMerge="1">
                  <a:txBody>
                    <a:bodyPr/>
                    <a:lstStyle/>
                    <a:p>
                      <a:endParaRPr lang="en-US"/>
                    </a:p>
                  </a:txBody>
                  <a:tcPr/>
                </a:tc>
                <a:tc hMerge="1">
                  <a:txBody>
                    <a:bodyPr/>
                    <a:lstStyle/>
                    <a:p>
                      <a:endParaRPr lang="en-US"/>
                    </a:p>
                  </a:txBody>
                  <a:tcPr/>
                </a:tc>
                <a:tc>
                  <a:txBody>
                    <a:bodyPr/>
                    <a:lstStyle/>
                    <a:p>
                      <a:pPr algn="l" fontAlgn="b"/>
                      <a:endParaRPr lang="en-US" sz="700" b="0" i="0" u="none" strike="noStrike">
                        <a:effectLst/>
                        <a:latin typeface="Arial"/>
                      </a:endParaRPr>
                    </a:p>
                  </a:txBody>
                  <a:tcPr marL="5525" marR="5525" marT="5525" marB="0" anchor="b"/>
                </a:tc>
                <a:tc>
                  <a:txBody>
                    <a:bodyPr/>
                    <a:lstStyle/>
                    <a:p>
                      <a:pPr algn="l" fontAlgn="b"/>
                      <a:endParaRPr lang="en-US" sz="700" b="0" i="0" u="none" strike="noStrike">
                        <a:effectLst/>
                        <a:latin typeface="Arial"/>
                      </a:endParaRPr>
                    </a:p>
                  </a:txBody>
                  <a:tcPr marL="5525" marR="5525" marT="5525" marB="0" anchor="b"/>
                </a:tc>
                <a:tc>
                  <a:txBody>
                    <a:bodyPr/>
                    <a:lstStyle/>
                    <a:p>
                      <a:pPr algn="l" fontAlgn="b"/>
                      <a:endParaRPr lang="en-US" sz="700" b="0" i="0" u="none" strike="noStrike">
                        <a:effectLst/>
                        <a:latin typeface="Arial"/>
                      </a:endParaRPr>
                    </a:p>
                  </a:txBody>
                  <a:tcPr marL="5525" marR="5525" marT="5525" marB="0" anchor="b"/>
                </a:tc>
                <a:tc>
                  <a:txBody>
                    <a:bodyPr/>
                    <a:lstStyle/>
                    <a:p>
                      <a:pPr algn="l" fontAlgn="b"/>
                      <a:endParaRPr lang="en-US" sz="700" b="1" i="0" u="none" strike="noStrike">
                        <a:effectLst/>
                        <a:latin typeface="Arial"/>
                      </a:endParaRPr>
                    </a:p>
                  </a:txBody>
                  <a:tcPr marL="5525" marR="5525" marT="5525" marB="0" anchor="b"/>
                </a:tc>
              </a:tr>
              <a:tr h="142724">
                <a:tc>
                  <a:txBody>
                    <a:bodyPr/>
                    <a:lstStyle/>
                    <a:p>
                      <a:pPr algn="l" fontAlgn="b"/>
                      <a:endParaRPr lang="en-US" sz="700" b="0" i="0" u="none" strike="noStrike">
                        <a:effectLst/>
                        <a:latin typeface="Arial"/>
                      </a:endParaRPr>
                    </a:p>
                  </a:txBody>
                  <a:tcPr marL="5525" marR="5525" marT="5525" marB="0" anchor="b"/>
                </a:tc>
                <a:tc>
                  <a:txBody>
                    <a:bodyPr/>
                    <a:lstStyle/>
                    <a:p>
                      <a:pPr algn="l" fontAlgn="b"/>
                      <a:endParaRPr lang="en-US" sz="700" b="0" i="1" u="none" strike="noStrike">
                        <a:effectLst/>
                        <a:latin typeface="Arial"/>
                      </a:endParaRPr>
                    </a:p>
                  </a:txBody>
                  <a:tcPr marL="5525" marR="5525" marT="5525" marB="0" anchor="b"/>
                </a:tc>
                <a:tc>
                  <a:txBody>
                    <a:bodyPr/>
                    <a:lstStyle/>
                    <a:p>
                      <a:pPr algn="l" fontAlgn="b"/>
                      <a:endParaRPr lang="en-US" sz="700" b="0" i="0" u="none" strike="noStrike">
                        <a:effectLst/>
                        <a:latin typeface="Arial"/>
                      </a:endParaRPr>
                    </a:p>
                  </a:txBody>
                  <a:tcPr marL="5525" marR="5525" marT="5525" marB="0" anchor="b"/>
                </a:tc>
                <a:tc>
                  <a:txBody>
                    <a:bodyPr/>
                    <a:lstStyle/>
                    <a:p>
                      <a:pPr algn="l" fontAlgn="b"/>
                      <a:endParaRPr lang="en-US" sz="700" b="0" i="0" u="none" strike="noStrike">
                        <a:effectLst/>
                        <a:latin typeface="Arial"/>
                      </a:endParaRPr>
                    </a:p>
                  </a:txBody>
                  <a:tcPr marL="5525" marR="5525" marT="5525" marB="0" anchor="b"/>
                </a:tc>
                <a:tc>
                  <a:txBody>
                    <a:bodyPr/>
                    <a:lstStyle/>
                    <a:p>
                      <a:pPr algn="l" fontAlgn="b"/>
                      <a:endParaRPr lang="en-US" sz="700" b="0" i="0" u="none" strike="noStrike">
                        <a:effectLst/>
                        <a:latin typeface="Arial"/>
                      </a:endParaRPr>
                    </a:p>
                  </a:txBody>
                  <a:tcPr marL="5525" marR="5525" marT="5525" marB="0" anchor="b"/>
                </a:tc>
                <a:tc>
                  <a:txBody>
                    <a:bodyPr/>
                    <a:lstStyle/>
                    <a:p>
                      <a:pPr algn="l" fontAlgn="b"/>
                      <a:endParaRPr lang="en-US" sz="700" b="0" i="0" u="none" strike="noStrike">
                        <a:effectLst/>
                        <a:latin typeface="Arial"/>
                      </a:endParaRPr>
                    </a:p>
                  </a:txBody>
                  <a:tcPr marL="5525" marR="5525" marT="5525" marB="0" anchor="b"/>
                </a:tc>
                <a:tc>
                  <a:txBody>
                    <a:bodyPr/>
                    <a:lstStyle/>
                    <a:p>
                      <a:pPr algn="l" fontAlgn="b"/>
                      <a:endParaRPr lang="en-US" sz="700" b="0" i="0" u="none" strike="noStrike">
                        <a:effectLst/>
                        <a:latin typeface="Arial"/>
                      </a:endParaRPr>
                    </a:p>
                  </a:txBody>
                  <a:tcPr marL="5525" marR="5525" marT="5525" marB="0" anchor="b"/>
                </a:tc>
                <a:tc>
                  <a:txBody>
                    <a:bodyPr/>
                    <a:lstStyle/>
                    <a:p>
                      <a:pPr algn="l" fontAlgn="b"/>
                      <a:endParaRPr lang="en-US" sz="700" b="1" i="0" u="none" strike="noStrike">
                        <a:effectLst/>
                        <a:latin typeface="Arial"/>
                      </a:endParaRPr>
                    </a:p>
                  </a:txBody>
                  <a:tcPr marL="5525" marR="5525" marT="5525" marB="0" anchor="b"/>
                </a:tc>
              </a:tr>
              <a:tr h="142724">
                <a:tc>
                  <a:txBody>
                    <a:bodyPr/>
                    <a:lstStyle/>
                    <a:p>
                      <a:pPr algn="l" fontAlgn="b"/>
                      <a:endParaRPr lang="en-US" sz="700" b="0" i="0" u="none" strike="noStrike">
                        <a:effectLst/>
                        <a:latin typeface="Arial"/>
                      </a:endParaRPr>
                    </a:p>
                  </a:txBody>
                  <a:tcPr marL="5525" marR="5525" marT="5525" marB="0" anchor="b"/>
                </a:tc>
                <a:tc gridSpan="4">
                  <a:txBody>
                    <a:bodyPr/>
                    <a:lstStyle/>
                    <a:p>
                      <a:pPr algn="l" fontAlgn="b"/>
                      <a:r>
                        <a:rPr lang="en-US" sz="700" u="none" strike="noStrike">
                          <a:effectLst/>
                        </a:rPr>
                        <a:t>DEPENDENT CARE ALLOWANCE</a:t>
                      </a:r>
                      <a:endParaRPr lang="en-US" sz="700" b="1" i="0" u="none" strike="noStrike">
                        <a:effectLst/>
                        <a:latin typeface="Arial"/>
                      </a:endParaRPr>
                    </a:p>
                  </a:txBody>
                  <a:tcPr marL="5525" marR="5525" marT="5525"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r" fontAlgn="b"/>
                      <a:r>
                        <a:rPr lang="en-US" sz="700" u="none" strike="noStrike">
                          <a:effectLst/>
                        </a:rPr>
                        <a:t>=</a:t>
                      </a:r>
                      <a:endParaRPr lang="en-US" sz="700" b="1" i="0" u="none" strike="noStrike">
                        <a:effectLst/>
                        <a:latin typeface="Arial"/>
                      </a:endParaRPr>
                    </a:p>
                  </a:txBody>
                  <a:tcPr marL="5525" marR="5525" marT="5525" marB="0" anchor="b"/>
                </a:tc>
                <a:tc>
                  <a:txBody>
                    <a:bodyPr/>
                    <a:lstStyle/>
                    <a:p>
                      <a:pPr algn="r" fontAlgn="b"/>
                      <a:r>
                        <a:rPr lang="en-US" sz="700" u="none" strike="noStrike">
                          <a:effectLst/>
                        </a:rPr>
                        <a:t>1,857 </a:t>
                      </a:r>
                      <a:endParaRPr lang="en-US" sz="700" b="1" i="0" u="none" strike="noStrike">
                        <a:solidFill>
                          <a:srgbClr val="000000"/>
                        </a:solidFill>
                        <a:effectLst/>
                        <a:latin typeface="Arial"/>
                      </a:endParaRPr>
                    </a:p>
                  </a:txBody>
                  <a:tcPr marL="5525" marR="5525" marT="5525" marB="0" anchor="b"/>
                </a:tc>
                <a:tc>
                  <a:txBody>
                    <a:bodyPr/>
                    <a:lstStyle/>
                    <a:p>
                      <a:pPr algn="l" fontAlgn="b"/>
                      <a:endParaRPr lang="en-US" sz="700" b="0" i="0" u="none" strike="noStrike">
                        <a:solidFill>
                          <a:srgbClr val="000000"/>
                        </a:solidFill>
                        <a:effectLst/>
                        <a:latin typeface="Arial"/>
                      </a:endParaRPr>
                    </a:p>
                  </a:txBody>
                  <a:tcPr marL="5525" marR="5525" marT="5525" marB="0" anchor="b"/>
                </a:tc>
              </a:tr>
              <a:tr h="138027">
                <a:tc>
                  <a:txBody>
                    <a:bodyPr/>
                    <a:lstStyle/>
                    <a:p>
                      <a:pPr algn="l" fontAlgn="b"/>
                      <a:endParaRPr lang="en-US" sz="700" b="0" i="0" u="none" strike="noStrike">
                        <a:effectLst/>
                        <a:latin typeface="Arial"/>
                      </a:endParaRPr>
                    </a:p>
                  </a:txBody>
                  <a:tcPr marL="5525" marR="5525" marT="5525" marB="0" anchor="b"/>
                </a:tc>
                <a:tc>
                  <a:txBody>
                    <a:bodyPr/>
                    <a:lstStyle/>
                    <a:p>
                      <a:pPr algn="l" fontAlgn="b"/>
                      <a:endParaRPr lang="en-US" sz="700" b="0" i="0" u="none" strike="noStrike">
                        <a:effectLst/>
                        <a:latin typeface="Arial"/>
                      </a:endParaRPr>
                    </a:p>
                  </a:txBody>
                  <a:tcPr marL="5525" marR="5525" marT="5525" marB="0" anchor="b"/>
                </a:tc>
                <a:tc>
                  <a:txBody>
                    <a:bodyPr/>
                    <a:lstStyle/>
                    <a:p>
                      <a:pPr algn="l" fontAlgn="b"/>
                      <a:endParaRPr lang="en-US" sz="700" b="0" i="0" u="none" strike="noStrike">
                        <a:effectLst/>
                        <a:latin typeface="Arial"/>
                      </a:endParaRPr>
                    </a:p>
                  </a:txBody>
                  <a:tcPr marL="5525" marR="5525" marT="5525" marB="0" anchor="b"/>
                </a:tc>
                <a:tc>
                  <a:txBody>
                    <a:bodyPr/>
                    <a:lstStyle/>
                    <a:p>
                      <a:pPr algn="l" fontAlgn="b"/>
                      <a:endParaRPr lang="en-US" sz="700" b="0" i="0" u="none" strike="noStrike">
                        <a:effectLst/>
                        <a:latin typeface="Arial"/>
                      </a:endParaRPr>
                    </a:p>
                  </a:txBody>
                  <a:tcPr marL="5525" marR="5525" marT="5525" marB="0" anchor="b"/>
                </a:tc>
                <a:tc>
                  <a:txBody>
                    <a:bodyPr/>
                    <a:lstStyle/>
                    <a:p>
                      <a:pPr algn="l" fontAlgn="b"/>
                      <a:endParaRPr lang="en-US" sz="700" b="0" i="0" u="none" strike="noStrike">
                        <a:effectLst/>
                        <a:latin typeface="Arial"/>
                      </a:endParaRPr>
                    </a:p>
                  </a:txBody>
                  <a:tcPr marL="5525" marR="5525" marT="5525" marB="0" anchor="b"/>
                </a:tc>
                <a:tc>
                  <a:txBody>
                    <a:bodyPr/>
                    <a:lstStyle/>
                    <a:p>
                      <a:pPr algn="l" fontAlgn="b"/>
                      <a:endParaRPr lang="en-US" sz="700" b="0" i="0" u="none" strike="noStrike">
                        <a:effectLst/>
                        <a:latin typeface="Arial"/>
                      </a:endParaRPr>
                    </a:p>
                  </a:txBody>
                  <a:tcPr marL="5525" marR="5525" marT="5525" marB="0" anchor="b"/>
                </a:tc>
                <a:tc>
                  <a:txBody>
                    <a:bodyPr/>
                    <a:lstStyle/>
                    <a:p>
                      <a:pPr algn="l" fontAlgn="b"/>
                      <a:endParaRPr lang="en-US" sz="700" b="0" i="0" u="none" strike="noStrike">
                        <a:effectLst/>
                        <a:latin typeface="Arial"/>
                      </a:endParaRPr>
                    </a:p>
                  </a:txBody>
                  <a:tcPr marL="5525" marR="5525" marT="5525" marB="0" anchor="b"/>
                </a:tc>
                <a:tc>
                  <a:txBody>
                    <a:bodyPr/>
                    <a:lstStyle/>
                    <a:p>
                      <a:pPr algn="l" fontAlgn="b"/>
                      <a:endParaRPr lang="en-US" sz="700" b="0" i="0" u="none" strike="noStrike">
                        <a:effectLst/>
                        <a:latin typeface="Arial"/>
                      </a:endParaRPr>
                    </a:p>
                  </a:txBody>
                  <a:tcPr marL="5525" marR="5525" marT="5525" marB="0" anchor="b"/>
                </a:tc>
              </a:tr>
              <a:tr h="138027">
                <a:tc gridSpan="7">
                  <a:txBody>
                    <a:bodyPr/>
                    <a:lstStyle/>
                    <a:p>
                      <a:pPr algn="l" fontAlgn="b"/>
                      <a:r>
                        <a:rPr lang="en-US" sz="700" u="none" strike="noStrike">
                          <a:effectLst/>
                        </a:rPr>
                        <a:t>***Exclude spouse if spouse is student or children are over 5 years of age.</a:t>
                      </a:r>
                      <a:endParaRPr lang="en-US" sz="700" b="0" i="0" u="none" strike="noStrike">
                        <a:effectLst/>
                        <a:latin typeface="Arial"/>
                      </a:endParaRPr>
                    </a:p>
                  </a:txBody>
                  <a:tcPr marL="5525" marR="5525" marT="552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a:effectLst/>
                        <a:latin typeface="Arial"/>
                      </a:endParaRPr>
                    </a:p>
                  </a:txBody>
                  <a:tcPr marL="5525" marR="5525" marT="5525" marB="0" anchor="b"/>
                </a:tc>
              </a:tr>
              <a:tr h="138027">
                <a:tc>
                  <a:txBody>
                    <a:bodyPr/>
                    <a:lstStyle/>
                    <a:p>
                      <a:pPr algn="l" fontAlgn="b"/>
                      <a:endParaRPr lang="en-US" sz="700" b="0" i="0" u="none" strike="noStrike">
                        <a:effectLst/>
                        <a:latin typeface="Arial"/>
                      </a:endParaRPr>
                    </a:p>
                  </a:txBody>
                  <a:tcPr marL="5525" marR="5525" marT="5525" marB="0" anchor="b"/>
                </a:tc>
                <a:tc>
                  <a:txBody>
                    <a:bodyPr/>
                    <a:lstStyle/>
                    <a:p>
                      <a:pPr algn="l" fontAlgn="b"/>
                      <a:endParaRPr lang="en-US" sz="700" b="0" i="0" u="none" strike="noStrike">
                        <a:effectLst/>
                        <a:latin typeface="Arial"/>
                      </a:endParaRPr>
                    </a:p>
                  </a:txBody>
                  <a:tcPr marL="5525" marR="5525" marT="5525" marB="0" anchor="b"/>
                </a:tc>
                <a:tc>
                  <a:txBody>
                    <a:bodyPr/>
                    <a:lstStyle/>
                    <a:p>
                      <a:pPr algn="l" fontAlgn="b"/>
                      <a:endParaRPr lang="en-US" sz="700" b="0" i="0" u="none" strike="noStrike">
                        <a:effectLst/>
                        <a:latin typeface="Arial"/>
                      </a:endParaRPr>
                    </a:p>
                  </a:txBody>
                  <a:tcPr marL="5525" marR="5525" marT="5525" marB="0" anchor="b"/>
                </a:tc>
                <a:tc>
                  <a:txBody>
                    <a:bodyPr/>
                    <a:lstStyle/>
                    <a:p>
                      <a:pPr algn="l" fontAlgn="b"/>
                      <a:endParaRPr lang="en-US" sz="700" b="0" i="0" u="none" strike="noStrike">
                        <a:effectLst/>
                        <a:latin typeface="Arial"/>
                      </a:endParaRPr>
                    </a:p>
                  </a:txBody>
                  <a:tcPr marL="5525" marR="5525" marT="5525" marB="0" anchor="b"/>
                </a:tc>
                <a:tc>
                  <a:txBody>
                    <a:bodyPr/>
                    <a:lstStyle/>
                    <a:p>
                      <a:pPr algn="l" fontAlgn="b"/>
                      <a:endParaRPr lang="en-US" sz="700" b="0" i="0" u="none" strike="noStrike">
                        <a:effectLst/>
                        <a:latin typeface="Arial"/>
                      </a:endParaRPr>
                    </a:p>
                  </a:txBody>
                  <a:tcPr marL="5525" marR="5525" marT="5525" marB="0" anchor="b"/>
                </a:tc>
                <a:tc>
                  <a:txBody>
                    <a:bodyPr/>
                    <a:lstStyle/>
                    <a:p>
                      <a:pPr algn="l" fontAlgn="b"/>
                      <a:endParaRPr lang="en-US" sz="700" b="0" i="0" u="none" strike="noStrike">
                        <a:effectLst/>
                        <a:latin typeface="Arial"/>
                      </a:endParaRPr>
                    </a:p>
                  </a:txBody>
                  <a:tcPr marL="5525" marR="5525" marT="5525" marB="0" anchor="b"/>
                </a:tc>
                <a:tc>
                  <a:txBody>
                    <a:bodyPr/>
                    <a:lstStyle/>
                    <a:p>
                      <a:pPr algn="l" fontAlgn="b"/>
                      <a:endParaRPr lang="en-US" sz="700" b="0" i="0" u="none" strike="noStrike">
                        <a:effectLst/>
                        <a:latin typeface="Arial"/>
                      </a:endParaRPr>
                    </a:p>
                  </a:txBody>
                  <a:tcPr marL="5525" marR="5525" marT="5525" marB="0" anchor="b"/>
                </a:tc>
                <a:tc>
                  <a:txBody>
                    <a:bodyPr/>
                    <a:lstStyle/>
                    <a:p>
                      <a:pPr algn="l" fontAlgn="b"/>
                      <a:endParaRPr lang="en-US" sz="700" b="0" i="0" u="none" strike="noStrike" dirty="0">
                        <a:effectLst/>
                        <a:latin typeface="Arial"/>
                      </a:endParaRPr>
                    </a:p>
                  </a:txBody>
                  <a:tcPr marL="5525" marR="5525" marT="5525" marB="0" anchor="b"/>
                </a:tc>
              </a:tr>
            </a:tbl>
          </a:graphicData>
        </a:graphic>
      </p:graphicFrame>
    </p:spTree>
    <p:extLst>
      <p:ext uri="{BB962C8B-B14F-4D97-AF65-F5344CB8AC3E}">
        <p14:creationId xmlns:p14="http://schemas.microsoft.com/office/powerpoint/2010/main" val="38002909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04800"/>
            <a:ext cx="8229600" cy="1143000"/>
          </a:xfrm>
        </p:spPr>
        <p:txBody>
          <a:bodyPr/>
          <a:lstStyle/>
          <a:p>
            <a:r>
              <a:rPr lang="en-US" dirty="0" smtClean="0"/>
              <a:t>Other Resources</a:t>
            </a:r>
            <a:endParaRPr lang="en-US" dirty="0"/>
          </a:p>
        </p:txBody>
      </p:sp>
      <p:sp>
        <p:nvSpPr>
          <p:cNvPr id="3" name="Content Placeholder 2"/>
          <p:cNvSpPr>
            <a:spLocks noGrp="1"/>
          </p:cNvSpPr>
          <p:nvPr>
            <p:ph idx="1"/>
          </p:nvPr>
        </p:nvSpPr>
        <p:spPr>
          <a:xfrm>
            <a:off x="1371600" y="1676400"/>
            <a:ext cx="7315200" cy="4449763"/>
          </a:xfrm>
        </p:spPr>
        <p:txBody>
          <a:bodyPr/>
          <a:lstStyle/>
          <a:p>
            <a:r>
              <a:rPr lang="en-US" dirty="0" smtClean="0"/>
              <a:t>Supplemental Nutrition Assistance Program (SNAP) Benefits</a:t>
            </a:r>
          </a:p>
          <a:p>
            <a:r>
              <a:rPr lang="en-US" dirty="0" smtClean="0"/>
              <a:t>Residency Interview &amp; Relocation Loans</a:t>
            </a:r>
          </a:p>
          <a:p>
            <a:r>
              <a:rPr lang="en-US" dirty="0" smtClean="0"/>
              <a:t>Credentialing/Licensure Loans</a:t>
            </a:r>
          </a:p>
          <a:p>
            <a:r>
              <a:rPr lang="en-US" dirty="0" smtClean="0"/>
              <a:t>Unemployment</a:t>
            </a:r>
          </a:p>
        </p:txBody>
      </p:sp>
    </p:spTree>
    <p:extLst>
      <p:ext uri="{BB962C8B-B14F-4D97-AF65-F5344CB8AC3E}">
        <p14:creationId xmlns:p14="http://schemas.microsoft.com/office/powerpoint/2010/main" val="38124694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304800"/>
            <a:ext cx="8229600" cy="1143000"/>
          </a:xfrm>
        </p:spPr>
        <p:txBody>
          <a:bodyPr/>
          <a:lstStyle/>
          <a:p>
            <a:r>
              <a:rPr lang="en-US" dirty="0" smtClean="0"/>
              <a:t>Budget Exclusions</a:t>
            </a:r>
            <a:endParaRPr lang="en-US" dirty="0"/>
          </a:p>
        </p:txBody>
      </p:sp>
      <p:sp>
        <p:nvSpPr>
          <p:cNvPr id="3" name="Content Placeholder 2"/>
          <p:cNvSpPr>
            <a:spLocks noGrp="1"/>
          </p:cNvSpPr>
          <p:nvPr>
            <p:ph idx="1"/>
          </p:nvPr>
        </p:nvSpPr>
        <p:spPr>
          <a:xfrm>
            <a:off x="1371600" y="1676400"/>
            <a:ext cx="7315200" cy="4449763"/>
          </a:xfrm>
        </p:spPr>
        <p:txBody>
          <a:bodyPr/>
          <a:lstStyle/>
          <a:p>
            <a:r>
              <a:rPr lang="en-US" dirty="0"/>
              <a:t>Post-Baccalaureate Courses</a:t>
            </a:r>
          </a:p>
          <a:p>
            <a:r>
              <a:rPr lang="en-US" dirty="0" smtClean="0"/>
              <a:t>Holiday Travel</a:t>
            </a:r>
          </a:p>
          <a:p>
            <a:r>
              <a:rPr lang="en-US" dirty="0" smtClean="0"/>
              <a:t>Car Purchase</a:t>
            </a:r>
          </a:p>
          <a:p>
            <a:r>
              <a:rPr lang="en-US" dirty="0" smtClean="0"/>
              <a:t>Residency </a:t>
            </a:r>
            <a:r>
              <a:rPr lang="en-US" dirty="0"/>
              <a:t>Interview Travel (maybe</a:t>
            </a:r>
            <a:r>
              <a:rPr lang="en-US" dirty="0" smtClean="0"/>
              <a:t>)</a:t>
            </a:r>
          </a:p>
          <a:p>
            <a:endParaRPr lang="en-US" dirty="0"/>
          </a:p>
          <a:p>
            <a:pPr marL="0" indent="0">
              <a:buNone/>
            </a:pPr>
            <a:endParaRPr lang="en-US" dirty="0"/>
          </a:p>
        </p:txBody>
      </p:sp>
    </p:spTree>
    <p:extLst>
      <p:ext uri="{BB962C8B-B14F-4D97-AF65-F5344CB8AC3E}">
        <p14:creationId xmlns:p14="http://schemas.microsoft.com/office/powerpoint/2010/main" val="28409876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304800"/>
            <a:ext cx="8229600" cy="1143000"/>
          </a:xfrm>
        </p:spPr>
        <p:txBody>
          <a:bodyPr>
            <a:normAutofit fontScale="90000"/>
          </a:bodyPr>
          <a:lstStyle/>
          <a:p>
            <a:r>
              <a:rPr lang="en-US" dirty="0" smtClean="0"/>
              <a:t>Funding for Exceptional </a:t>
            </a:r>
            <a:br>
              <a:rPr lang="en-US" dirty="0" smtClean="0"/>
            </a:br>
            <a:r>
              <a:rPr lang="en-US" dirty="0" smtClean="0"/>
              <a:t>Circumstances</a:t>
            </a:r>
            <a:endParaRPr lang="en-US" dirty="0"/>
          </a:p>
        </p:txBody>
      </p:sp>
      <p:sp>
        <p:nvSpPr>
          <p:cNvPr id="3" name="Content Placeholder 2"/>
          <p:cNvSpPr>
            <a:spLocks noGrp="1"/>
          </p:cNvSpPr>
          <p:nvPr>
            <p:ph idx="1"/>
          </p:nvPr>
        </p:nvSpPr>
        <p:spPr>
          <a:xfrm>
            <a:off x="1295400" y="1676400"/>
            <a:ext cx="7391400" cy="4449763"/>
          </a:xfrm>
        </p:spPr>
        <p:txBody>
          <a:bodyPr/>
          <a:lstStyle/>
          <a:p>
            <a:r>
              <a:rPr lang="en-US" dirty="0" smtClean="0"/>
              <a:t>School Resources</a:t>
            </a:r>
          </a:p>
          <a:p>
            <a:r>
              <a:rPr lang="en-US" dirty="0" smtClean="0"/>
              <a:t>Federal Loan </a:t>
            </a:r>
          </a:p>
          <a:p>
            <a:r>
              <a:rPr lang="en-US" dirty="0" smtClean="0"/>
              <a:t>Private Loan</a:t>
            </a:r>
          </a:p>
          <a:p>
            <a:r>
              <a:rPr lang="en-US" dirty="0" smtClean="0"/>
              <a:t>Family Resources</a:t>
            </a:r>
          </a:p>
          <a:p>
            <a:endParaRPr lang="en-US" dirty="0"/>
          </a:p>
        </p:txBody>
      </p:sp>
    </p:spTree>
    <p:extLst>
      <p:ext uri="{BB962C8B-B14F-4D97-AF65-F5344CB8AC3E}">
        <p14:creationId xmlns:p14="http://schemas.microsoft.com/office/powerpoint/2010/main" val="36416452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a:off x="1295400" y="1600200"/>
            <a:ext cx="7620000" cy="4525963"/>
          </a:xfrm>
        </p:spPr>
        <p:txBody>
          <a:bodyPr>
            <a:normAutofit fontScale="92500" lnSpcReduction="10000"/>
          </a:bodyPr>
          <a:lstStyle/>
          <a:p>
            <a:r>
              <a:rPr lang="en-US" dirty="0" smtClean="0"/>
              <a:t>“Is Graduate School Worth the Cost?” – By Tara </a:t>
            </a:r>
            <a:r>
              <a:rPr lang="en-US" dirty="0" err="1" smtClean="0"/>
              <a:t>Kuther</a:t>
            </a:r>
            <a:r>
              <a:rPr lang="en-US" dirty="0" smtClean="0"/>
              <a:t>, Ph.D.(About.com Graduate School)</a:t>
            </a:r>
          </a:p>
          <a:p>
            <a:r>
              <a:rPr lang="en-US" dirty="0" smtClean="0"/>
              <a:t>“Succeed as a Nontraditional Grad School Applicant” by Dr. Don Martin (USNWR)</a:t>
            </a:r>
          </a:p>
          <a:p>
            <a:r>
              <a:rPr lang="en-US" dirty="0" smtClean="0"/>
              <a:t>“Tips for Fitting Grad School into Your Life” by Christopher J. </a:t>
            </a:r>
            <a:r>
              <a:rPr lang="en-US" dirty="0" err="1" smtClean="0"/>
              <a:t>Geardon</a:t>
            </a:r>
            <a:r>
              <a:rPr lang="en-US" dirty="0" smtClean="0"/>
              <a:t> (USNWR)</a:t>
            </a:r>
          </a:p>
          <a:p>
            <a:r>
              <a:rPr lang="en-US" dirty="0" smtClean="0"/>
              <a:t>Higher Education Act of 1965 Section 479A [20USC 1087tt] Discretion of Student Financial Aid Administrators (PJ)</a:t>
            </a:r>
          </a:p>
          <a:p>
            <a:endParaRPr lang="en-US" dirty="0" smtClean="0"/>
          </a:p>
          <a:p>
            <a:endParaRPr lang="en-US" dirty="0"/>
          </a:p>
        </p:txBody>
      </p:sp>
    </p:spTree>
    <p:extLst>
      <p:ext uri="{BB962C8B-B14F-4D97-AF65-F5344CB8AC3E}">
        <p14:creationId xmlns:p14="http://schemas.microsoft.com/office/powerpoint/2010/main" val="5383840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266</TotalTime>
  <Words>890</Words>
  <Application>Microsoft Office PowerPoint</Application>
  <PresentationFormat>On-screen Show (4:3)</PresentationFormat>
  <Paragraphs>145</Paragraphs>
  <Slides>9</Slides>
  <Notes>7</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Cost of Attendance for  Nontraditional Graduate Students</vt:lpstr>
      <vt:lpstr>Nontraditional Student</vt:lpstr>
      <vt:lpstr>Standard Budgets</vt:lpstr>
      <vt:lpstr>Budget Adjustments</vt:lpstr>
      <vt:lpstr> Sample Dependent Care Allowance Calculation </vt:lpstr>
      <vt:lpstr>Other Resources</vt:lpstr>
      <vt:lpstr>Budget Exclusions</vt:lpstr>
      <vt:lpstr>Funding for Exceptional  Circumstances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User_Account</dc:creator>
  <cp:lastModifiedBy>Stanford-IRT</cp:lastModifiedBy>
  <cp:revision>18</cp:revision>
  <dcterms:created xsi:type="dcterms:W3CDTF">2013-11-12T19:58:27Z</dcterms:created>
  <dcterms:modified xsi:type="dcterms:W3CDTF">2013-12-09T23:33:50Z</dcterms:modified>
</cp:coreProperties>
</file>